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4"/>
  </p:sldMasterIdLst>
  <p:notesMasterIdLst>
    <p:notesMasterId r:id="rId13"/>
  </p:notesMasterIdLst>
  <p:sldIdLst>
    <p:sldId id="256" r:id="rId5"/>
    <p:sldId id="257" r:id="rId6"/>
    <p:sldId id="303" r:id="rId7"/>
    <p:sldId id="304" r:id="rId8"/>
    <p:sldId id="305" r:id="rId9"/>
    <p:sldId id="306" r:id="rId10"/>
    <p:sldId id="307" r:id="rId11"/>
    <p:sldId id="30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4193"/>
    <a:srgbClr val="FFE2A7"/>
    <a:srgbClr val="CCECFF"/>
    <a:srgbClr val="AFFFCA"/>
    <a:srgbClr val="FFFFCC"/>
    <a:srgbClr val="93FFFF"/>
    <a:srgbClr val="FFCC99"/>
    <a:srgbClr val="CCFFFF"/>
    <a:srgbClr val="CCCCFF"/>
    <a:srgbClr val="53FF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–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51" autoAdjust="0"/>
    <p:restoredTop sz="92387" autoAdjust="0"/>
  </p:normalViewPr>
  <p:slideViewPr>
    <p:cSldViewPr snapToGrid="0">
      <p:cViewPr varScale="1">
        <p:scale>
          <a:sx n="77" d="100"/>
          <a:sy n="77" d="100"/>
        </p:scale>
        <p:origin x="174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DF4205-509C-434C-8F71-9A8A15BD8F5D}" type="datetimeFigureOut">
              <a:rPr lang="en-GB" smtClean="0"/>
              <a:t>06/11/2025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4EED7B-1989-4BB7-AE90-C3D57797BA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5660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DEB8E-087F-81CD-045F-CB7156BB79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C8CF0D-D565-C228-79AA-1AE7A3CE8B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83D764-472E-3B71-A555-86F9B3BCD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40493-1F71-4F77-836C-410095C65537}" type="datetimeFigureOut">
              <a:rPr lang="en-GB" smtClean="0"/>
              <a:t>06/11/2025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E4DB4F-CBC6-4ED0-B5AF-828CF54E8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240975-ACA9-173B-B22E-528351042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6FBB6-1EFB-4954-9C49-F6EEF9A02666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Image 28">
            <a:extLst>
              <a:ext uri="{FF2B5EF4-FFF2-40B4-BE49-F238E27FC236}">
                <a16:creationId xmlns:a16="http://schemas.microsoft.com/office/drawing/2014/main" id="{EE0BFFAB-849E-1E16-2A53-61B0C06010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3516" t="25892" r="29790" b="13682"/>
          <a:stretch/>
        </p:blipFill>
        <p:spPr>
          <a:xfrm>
            <a:off x="-3267303" y="-970754"/>
            <a:ext cx="5762960" cy="8914837"/>
          </a:xfrm>
          <a:prstGeom prst="rect">
            <a:avLst/>
          </a:prstGeom>
        </p:spPr>
      </p:pic>
      <p:pic>
        <p:nvPicPr>
          <p:cNvPr id="8" name="Image 28">
            <a:extLst>
              <a:ext uri="{FF2B5EF4-FFF2-40B4-BE49-F238E27FC236}">
                <a16:creationId xmlns:a16="http://schemas.microsoft.com/office/drawing/2014/main" id="{853EF860-2B2A-B8B1-9099-8F24000EDE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3516" t="25892" r="29790" b="13682"/>
          <a:stretch/>
        </p:blipFill>
        <p:spPr>
          <a:xfrm flipH="1" flipV="1">
            <a:off x="9803525" y="-1028419"/>
            <a:ext cx="5762960" cy="891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661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3E31F7-E991-555A-717C-48A01501D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573482-550B-5AFB-AC5B-2837234586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35CFA2-6D14-B8CF-BE2A-6630372F8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40493-1F71-4F77-836C-410095C65537}" type="datetimeFigureOut">
              <a:rPr lang="en-GB" smtClean="0"/>
              <a:t>06/11/2025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E9563-3536-CE9A-270F-50C755A7A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9FD8AE-2063-D03C-8D95-CCD182F56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6FBB6-1EFB-4954-9C49-F6EEF9A02666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Image 28">
            <a:extLst>
              <a:ext uri="{FF2B5EF4-FFF2-40B4-BE49-F238E27FC236}">
                <a16:creationId xmlns:a16="http://schemas.microsoft.com/office/drawing/2014/main" id="{3EB0930D-CFB2-D42E-ADB3-840B071B32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3516" t="25892" r="29790" b="13682"/>
          <a:stretch/>
        </p:blipFill>
        <p:spPr>
          <a:xfrm>
            <a:off x="-3520576" y="-1196919"/>
            <a:ext cx="5762960" cy="891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251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FA84042-5F6D-5D4F-1A36-BCB9E15B3A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F7B1D9-CFE9-A578-8681-DF97DB2775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4DE279-0949-2196-3089-ED1B7D1B8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40493-1F71-4F77-836C-410095C65537}" type="datetimeFigureOut">
              <a:rPr lang="en-GB" smtClean="0"/>
              <a:t>06/11/2025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F22DA2-EEEA-AA79-6B6E-C3E068D88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BBF693-DAD5-5AAA-2311-C6CE53B12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6FBB6-1EFB-4954-9C49-F6EEF9A02666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Image 28">
            <a:extLst>
              <a:ext uri="{FF2B5EF4-FFF2-40B4-BE49-F238E27FC236}">
                <a16:creationId xmlns:a16="http://schemas.microsoft.com/office/drawing/2014/main" id="{94EAD259-B607-0735-3319-96A1658B09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3516" t="25892" r="29790" b="13682"/>
          <a:stretch/>
        </p:blipFill>
        <p:spPr>
          <a:xfrm>
            <a:off x="-3520576" y="-1196919"/>
            <a:ext cx="5762960" cy="891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452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BBCA3-D732-5CF6-2A25-21DD13D6B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3EEF8A-2607-AA94-9EAD-CB97DBA3E1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FB65F1-1087-26BF-37FC-740D73F5A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40493-1F71-4F77-836C-410095C65537}" type="datetimeFigureOut">
              <a:rPr lang="en-GB" smtClean="0"/>
              <a:t>06/11/2025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989B8F-8281-FCDF-D023-04AEA9301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427BBD-A6CF-BF5B-9226-6DEC78DD6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6FBB6-1EFB-4954-9C49-F6EEF9A02666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Image 28">
            <a:extLst>
              <a:ext uri="{FF2B5EF4-FFF2-40B4-BE49-F238E27FC236}">
                <a16:creationId xmlns:a16="http://schemas.microsoft.com/office/drawing/2014/main" id="{36A46800-4347-8788-8E68-9E4AC3E77D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3516" t="25892" r="29790" b="13682"/>
          <a:stretch/>
        </p:blipFill>
        <p:spPr>
          <a:xfrm>
            <a:off x="-3520576" y="-1196919"/>
            <a:ext cx="5762960" cy="891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365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E6EBE-8309-F256-CAC5-21363FD74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ED3A8A-C303-7E4A-7D99-01EF86CB5A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6306F1-6F52-786F-093F-5648FF964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40493-1F71-4F77-836C-410095C65537}" type="datetimeFigureOut">
              <a:rPr lang="en-GB" smtClean="0"/>
              <a:t>06/11/2025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09AB5D-B645-16AE-5027-8F224EDAF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3CEAB1-984F-E6B8-1A58-37BB325E9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6FBB6-1EFB-4954-9C49-F6EEF9A02666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Image 28">
            <a:extLst>
              <a:ext uri="{FF2B5EF4-FFF2-40B4-BE49-F238E27FC236}">
                <a16:creationId xmlns:a16="http://schemas.microsoft.com/office/drawing/2014/main" id="{7C82ECC6-ED56-0021-3626-870A485014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3516" t="25892" r="29790" b="13682"/>
          <a:stretch/>
        </p:blipFill>
        <p:spPr>
          <a:xfrm>
            <a:off x="-3520576" y="-1196919"/>
            <a:ext cx="5762960" cy="891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033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88DB3-0020-AFA4-433C-BA1D41867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72212A-CCD7-D5F1-4B95-F0E43B3B9B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57B0A5-2154-257D-4F1F-7097C58DAD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FD6535-7D5E-47EE-669E-FE497BFED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40493-1F71-4F77-836C-410095C65537}" type="datetimeFigureOut">
              <a:rPr lang="en-GB" smtClean="0"/>
              <a:t>06/11/2025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C1BAB5-BD6C-080C-8914-3A2752DD3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A4D6F6-F361-EB6F-2621-6CEB7FB20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6FBB6-1EFB-4954-9C49-F6EEF9A02666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Image 28">
            <a:extLst>
              <a:ext uri="{FF2B5EF4-FFF2-40B4-BE49-F238E27FC236}">
                <a16:creationId xmlns:a16="http://schemas.microsoft.com/office/drawing/2014/main" id="{390B127C-AD1D-BCFF-A9BA-C8700719AB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3516" t="25892" r="29790" b="13682"/>
          <a:stretch/>
        </p:blipFill>
        <p:spPr>
          <a:xfrm>
            <a:off x="-3520576" y="-1196919"/>
            <a:ext cx="5762960" cy="8914837"/>
          </a:xfrm>
          <a:prstGeom prst="rect">
            <a:avLst/>
          </a:prstGeom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FBA55610-6E64-2C6F-3BCB-70A479408FB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986" y="5883800"/>
            <a:ext cx="7502013" cy="909684"/>
          </a:xfrm>
          <a:prstGeom prst="rect">
            <a:avLst/>
          </a:prstGeom>
        </p:spPr>
      </p:pic>
      <p:cxnSp>
        <p:nvCxnSpPr>
          <p:cNvPr id="10" name="Straight Connector 8">
            <a:extLst>
              <a:ext uri="{FF2B5EF4-FFF2-40B4-BE49-F238E27FC236}">
                <a16:creationId xmlns:a16="http://schemas.microsoft.com/office/drawing/2014/main" id="{04F4A788-16E3-F509-FEF1-1ABAF7ADF411}"/>
              </a:ext>
            </a:extLst>
          </p:cNvPr>
          <p:cNvCxnSpPr>
            <a:cxnSpLocks/>
          </p:cNvCxnSpPr>
          <p:nvPr userDrawn="1"/>
        </p:nvCxnSpPr>
        <p:spPr>
          <a:xfrm>
            <a:off x="0" y="5880366"/>
            <a:ext cx="1219200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5949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D60D1-0420-BE9D-C6CC-6EA84BCFB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E6F4E0-9091-BB19-74D6-4DD563322C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F235B7-D110-62D8-CB51-4E0FA4ECE3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98BB0C-3F29-EA65-EE9E-A06EBD14EF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1F6D729-FCB6-976B-A1C1-B5D904AEB5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09FE2B7-388A-7596-EDA2-0A6F285F9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40493-1F71-4F77-836C-410095C65537}" type="datetimeFigureOut">
              <a:rPr lang="en-GB" smtClean="0"/>
              <a:t>06/11/2025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6BE723-69D7-14A6-9F95-51C20C568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AD0610-A356-BCB3-1984-DBA7E3886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6FBB6-1EFB-4954-9C49-F6EEF9A02666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Image 28">
            <a:extLst>
              <a:ext uri="{FF2B5EF4-FFF2-40B4-BE49-F238E27FC236}">
                <a16:creationId xmlns:a16="http://schemas.microsoft.com/office/drawing/2014/main" id="{6BCDD72C-0A56-BD78-667A-2B0F515269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3516" t="25892" r="29790" b="13682"/>
          <a:stretch/>
        </p:blipFill>
        <p:spPr>
          <a:xfrm>
            <a:off x="-3520576" y="-1196919"/>
            <a:ext cx="5762960" cy="891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13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E754AF-2BA6-D900-FC4F-805DCA533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FABE12-CE91-454C-424B-974D2697D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40493-1F71-4F77-836C-410095C65537}" type="datetimeFigureOut">
              <a:rPr lang="en-GB" smtClean="0"/>
              <a:t>06/11/2025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B7D9F7-AF9F-2019-5AE1-7297B8868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9697D5-974B-F063-FDB8-14534E29A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6FBB6-1EFB-4954-9C49-F6EEF9A02666}" type="slidenum">
              <a:rPr lang="en-GB" smtClean="0"/>
              <a:t>‹#›</a:t>
            </a:fld>
            <a:endParaRPr lang="en-GB"/>
          </a:p>
        </p:txBody>
      </p:sp>
      <p:pic>
        <p:nvPicPr>
          <p:cNvPr id="6" name="Image 28">
            <a:extLst>
              <a:ext uri="{FF2B5EF4-FFF2-40B4-BE49-F238E27FC236}">
                <a16:creationId xmlns:a16="http://schemas.microsoft.com/office/drawing/2014/main" id="{41C49BF5-0A16-169A-DA95-1B86B152D1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3516" t="25892" r="29790" b="13682"/>
          <a:stretch/>
        </p:blipFill>
        <p:spPr>
          <a:xfrm>
            <a:off x="-3520576" y="-1196919"/>
            <a:ext cx="5762960" cy="891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470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A3E1FC-1BCE-AF7C-D7AE-9FD3EB2FE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40493-1F71-4F77-836C-410095C65537}" type="datetimeFigureOut">
              <a:rPr lang="en-GB" smtClean="0"/>
              <a:t>06/11/2025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0706A3-3924-9A0E-A4F9-E8E09F303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8D337D-7068-7324-825D-7F8EBD060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6FBB6-1EFB-4954-9C49-F6EEF9A02666}" type="slidenum">
              <a:rPr lang="en-GB" smtClean="0"/>
              <a:t>‹#›</a:t>
            </a:fld>
            <a:endParaRPr lang="en-GB"/>
          </a:p>
        </p:txBody>
      </p:sp>
      <p:pic>
        <p:nvPicPr>
          <p:cNvPr id="5" name="Image 28">
            <a:extLst>
              <a:ext uri="{FF2B5EF4-FFF2-40B4-BE49-F238E27FC236}">
                <a16:creationId xmlns:a16="http://schemas.microsoft.com/office/drawing/2014/main" id="{AA8FD7CC-9C3D-AA7A-6D44-96167B9BA6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3516" t="25892" r="29790" b="13682"/>
          <a:stretch/>
        </p:blipFill>
        <p:spPr>
          <a:xfrm>
            <a:off x="-3520576" y="-1196919"/>
            <a:ext cx="5762960" cy="891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314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C5E51-2F13-C670-3A55-410923E12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0DDB10-1B55-75C6-D0E8-C140CBE4FA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898A59-A9F1-5626-EF30-3D45C7B1D4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A95BD4-C13F-8A73-8D03-9B9AC3DD9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40493-1F71-4F77-836C-410095C65537}" type="datetimeFigureOut">
              <a:rPr lang="en-GB" smtClean="0"/>
              <a:t>06/11/2025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24F73B-782A-18EE-8305-1B712E9A1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3E8BD0-CC70-6D2E-F625-C5C359FF5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6FBB6-1EFB-4954-9C49-F6EEF9A02666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Image 28">
            <a:extLst>
              <a:ext uri="{FF2B5EF4-FFF2-40B4-BE49-F238E27FC236}">
                <a16:creationId xmlns:a16="http://schemas.microsoft.com/office/drawing/2014/main" id="{A4DF6506-AE5F-6044-6F96-52BACF84CE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3516" t="25892" r="29790" b="13682"/>
          <a:stretch/>
        </p:blipFill>
        <p:spPr>
          <a:xfrm>
            <a:off x="-3520576" y="-1196919"/>
            <a:ext cx="5762960" cy="891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674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45ACB-765B-37E5-684B-5675E6280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9B72237-BD25-C3A2-36B2-CEB2CADE0D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4C1509-2261-4905-1621-C151F8095B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BF9BFA-8009-B3A9-3012-AC02D82CD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40493-1F71-4F77-836C-410095C65537}" type="datetimeFigureOut">
              <a:rPr lang="en-GB" smtClean="0"/>
              <a:t>06/11/2025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28A7EC-D5E9-451C-DEC2-420445A92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9ECABD-7107-F948-5584-FA496538F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6FBB6-1EFB-4954-9C49-F6EEF9A02666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Image 28">
            <a:extLst>
              <a:ext uri="{FF2B5EF4-FFF2-40B4-BE49-F238E27FC236}">
                <a16:creationId xmlns:a16="http://schemas.microsoft.com/office/drawing/2014/main" id="{87391E48-CF91-B12D-B51B-332366C2C2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3516" t="25892" r="29790" b="13682"/>
          <a:stretch/>
        </p:blipFill>
        <p:spPr>
          <a:xfrm>
            <a:off x="-3520576" y="-1196919"/>
            <a:ext cx="5762960" cy="891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65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6A6C8B6-C64F-E2E4-360D-124C23822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6AD6F2-F759-020D-2C3A-A6A9EBFA32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BB6D52-2225-7C2D-ECA1-9795522382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E940493-1F71-4F77-836C-410095C65537}" type="datetimeFigureOut">
              <a:rPr lang="en-GB" smtClean="0"/>
              <a:t>06/11/2025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5D7E64-A428-4D84-55D9-D0ABB8A15F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D3D413-7D71-A1A1-1EBF-D853111503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836FBB6-1EFB-4954-9C49-F6EEF9A026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4787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DB7AD03-22B6-34F3-CFCF-D303B8DB70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590" y="232960"/>
            <a:ext cx="9330890" cy="113145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5FBBFBE-EBAC-D832-87D4-AE24B379E27C}"/>
              </a:ext>
            </a:extLst>
          </p:cNvPr>
          <p:cNvSpPr txBox="1"/>
          <p:nvPr/>
        </p:nvSpPr>
        <p:spPr>
          <a:xfrm>
            <a:off x="1455515" y="1887631"/>
            <a:ext cx="9280963" cy="246221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2400" b="1" dirty="0">
                <a:solidFill>
                  <a:srgbClr val="0070C0"/>
                </a:solidFill>
                <a:latin typeface="Montserrat" pitchFamily="2" charset="0"/>
                <a:cs typeface="Arial" panose="020B0604020202020204" pitchFamily="34" charset="0"/>
              </a:rPr>
              <a:t>Interreg Euro-MED GREENSMARTMED </a:t>
            </a:r>
          </a:p>
          <a:p>
            <a:pPr algn="ctr"/>
            <a:r>
              <a:rPr lang="en-GB" b="1" dirty="0">
                <a:solidFill>
                  <a:srgbClr val="00B0F0"/>
                </a:solidFill>
                <a:latin typeface="Montserrat" pitchFamily="2" charset="0"/>
                <a:cs typeface="Arial" panose="020B0604020202020204" pitchFamily="34" charset="0"/>
              </a:rPr>
              <a:t>Transnational Event</a:t>
            </a:r>
          </a:p>
          <a:p>
            <a:pPr algn="ctr"/>
            <a:endParaRPr lang="en-GB" sz="1200" b="1" dirty="0">
              <a:solidFill>
                <a:srgbClr val="00B0F0"/>
              </a:solidFill>
              <a:latin typeface="Montserrat" pitchFamily="2" charset="0"/>
              <a:cs typeface="Arial" panose="020B0604020202020204" pitchFamily="34" charset="0"/>
            </a:endParaRPr>
          </a:p>
          <a:p>
            <a:pPr algn="ctr"/>
            <a:r>
              <a:rPr lang="en-GB" sz="2400" b="1" i="1" noProof="0" dirty="0">
                <a:solidFill>
                  <a:srgbClr val="164193"/>
                </a:solidFill>
                <a:latin typeface="Montserrat" pitchFamily="2" charset="0"/>
                <a:cs typeface="Arial" panose="020B0604020202020204" pitchFamily="34" charset="0"/>
              </a:rPr>
              <a:t>Building a Circular Textile Future through </a:t>
            </a:r>
          </a:p>
          <a:p>
            <a:pPr algn="ctr"/>
            <a:r>
              <a:rPr lang="en-GB" sz="2400" b="1" i="1" noProof="0" dirty="0">
                <a:solidFill>
                  <a:srgbClr val="164193"/>
                </a:solidFill>
                <a:latin typeface="Montserrat" pitchFamily="2" charset="0"/>
                <a:cs typeface="Arial" panose="020B0604020202020204" pitchFamily="34" charset="0"/>
              </a:rPr>
              <a:t>Regional &amp; Transnational Collaboration on EPR and DPP</a:t>
            </a:r>
          </a:p>
          <a:p>
            <a:pPr algn="ctr"/>
            <a:endParaRPr lang="en-GB" sz="1600" b="1" noProof="0" dirty="0">
              <a:solidFill>
                <a:srgbClr val="0070C0"/>
              </a:solidFill>
              <a:latin typeface="Montserrat" pitchFamily="2" charset="0"/>
              <a:cs typeface="Arial" panose="020B0604020202020204" pitchFamily="34" charset="0"/>
            </a:endParaRPr>
          </a:p>
          <a:p>
            <a:pPr algn="ctr"/>
            <a:r>
              <a:rPr lang="en-GB" b="1" noProof="0" dirty="0">
                <a:solidFill>
                  <a:srgbClr val="0070C0"/>
                </a:solidFill>
                <a:latin typeface="Montserrat" pitchFamily="2" charset="0"/>
                <a:cs typeface="Arial" panose="020B0604020202020204" pitchFamily="34" charset="0"/>
              </a:rPr>
              <a:t>6 November 2025</a:t>
            </a:r>
          </a:p>
          <a:p>
            <a:pPr algn="ctr"/>
            <a:endParaRPr lang="en-GB" noProof="0" dirty="0">
              <a:solidFill>
                <a:srgbClr val="0070C0"/>
              </a:solidFill>
              <a:latin typeface="Montserrat" pitchFamily="2" charset="0"/>
              <a:cs typeface="Arial" panose="020B0604020202020204" pitchFamily="34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5618890-2F4A-5AFC-79BE-3623F54DE8FA}"/>
              </a:ext>
            </a:extLst>
          </p:cNvPr>
          <p:cNvCxnSpPr/>
          <p:nvPr/>
        </p:nvCxnSpPr>
        <p:spPr>
          <a:xfrm>
            <a:off x="1925932" y="3550920"/>
            <a:ext cx="8340132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4EE9B6C6-282A-21A8-A76F-E95B0D3145F8}"/>
              </a:ext>
            </a:extLst>
          </p:cNvPr>
          <p:cNvSpPr txBox="1"/>
          <p:nvPr/>
        </p:nvSpPr>
        <p:spPr>
          <a:xfrm>
            <a:off x="1557991" y="5368098"/>
            <a:ext cx="3308650" cy="1291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b="1" dirty="0">
                <a:solidFill>
                  <a:srgbClr val="164193"/>
                </a:solidFill>
                <a:latin typeface="Montserrat" pitchFamily="2" charset="0"/>
                <a:cs typeface="Arial" panose="020B0604020202020204" pitchFamily="34" charset="0"/>
              </a:rPr>
              <a:t>Valentina Oliviero</a:t>
            </a:r>
          </a:p>
          <a:p>
            <a:pPr>
              <a:lnSpc>
                <a:spcPct val="150000"/>
              </a:lnSpc>
            </a:pPr>
            <a:r>
              <a:rPr lang="en-GB" noProof="0" dirty="0">
                <a:solidFill>
                  <a:srgbClr val="164193"/>
                </a:solidFill>
                <a:latin typeface="Montserrat" pitchFamily="2" charset="0"/>
                <a:cs typeface="Arial" panose="020B0604020202020204" pitchFamily="34" charset="0"/>
              </a:rPr>
              <a:t>Project Area Coordinator</a:t>
            </a:r>
          </a:p>
          <a:p>
            <a:pPr>
              <a:lnSpc>
                <a:spcPct val="150000"/>
              </a:lnSpc>
            </a:pPr>
            <a:r>
              <a:rPr lang="en-GB" dirty="0">
                <a:solidFill>
                  <a:srgbClr val="164193"/>
                </a:solidFill>
                <a:latin typeface="Montserrat" pitchFamily="2" charset="0"/>
                <a:cs typeface="Arial" panose="020B0604020202020204" pitchFamily="34" charset="0"/>
              </a:rPr>
              <a:t>CUEIM</a:t>
            </a:r>
            <a:endParaRPr lang="en-GB" noProof="0" dirty="0">
              <a:solidFill>
                <a:srgbClr val="164193"/>
              </a:solidFill>
              <a:latin typeface="Montserrat" pitchFamily="2" charset="0"/>
              <a:cs typeface="Arial" panose="020B0604020202020204" pitchFamily="34" charset="0"/>
            </a:endParaRPr>
          </a:p>
        </p:txBody>
      </p:sp>
      <p:pic>
        <p:nvPicPr>
          <p:cNvPr id="7" name="Picture 6" descr="A green text on a black background&#10;&#10;AI-generated content may be incorrect.">
            <a:extLst>
              <a:ext uri="{FF2B5EF4-FFF2-40B4-BE49-F238E27FC236}">
                <a16:creationId xmlns:a16="http://schemas.microsoft.com/office/drawing/2014/main" id="{BCA8A493-DC3D-2940-D699-48DDE97D4E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439" y="3972336"/>
            <a:ext cx="5081161" cy="1224455"/>
          </a:xfrm>
          <a:prstGeom prst="rect">
            <a:avLst/>
          </a:prstGeom>
        </p:spPr>
      </p:pic>
      <p:pic>
        <p:nvPicPr>
          <p:cNvPr id="4" name="Picture 3" descr="A blue and white logo&#10;&#10;AI-generated content may be incorrect.">
            <a:extLst>
              <a:ext uri="{FF2B5EF4-FFF2-40B4-BE49-F238E27FC236}">
                <a16:creationId xmlns:a16="http://schemas.microsoft.com/office/drawing/2014/main" id="{6EE4E12A-CD38-559F-F632-4C1892FA13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440" y="5368098"/>
            <a:ext cx="1765880" cy="957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16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7739F75-18D7-35E6-7B71-5757ADAD1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271" y="39661"/>
            <a:ext cx="11120563" cy="1325563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Montserrat" pitchFamily="2" charset="0"/>
                <a:cs typeface="Arial" panose="020B0604020202020204" pitchFamily="34" charset="0"/>
              </a:rPr>
              <a:t>From Compliance to Innovation: How EPR and DPP Enable Green Manufacturing</a:t>
            </a:r>
            <a:endParaRPr lang="en-GB" sz="2400" b="1" noProof="0" dirty="0">
              <a:solidFill>
                <a:srgbClr val="0070C0"/>
              </a:solidFill>
              <a:latin typeface="Montserrat" pitchFamily="2" charset="0"/>
              <a:cs typeface="Arial" panose="020B0604020202020204" pitchFamily="34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16228FC-268F-814B-363C-2FA3CD1A54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2137789"/>
            <a:ext cx="5035826" cy="1344678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2000" b="1" dirty="0">
                <a:solidFill>
                  <a:srgbClr val="002060"/>
                </a:solidFill>
                <a:latin typeface="Montserrat" pitchFamily="2" charset="0"/>
                <a:cs typeface="Arial" panose="020B0604020202020204" pitchFamily="34" charset="0"/>
              </a:rPr>
              <a:t>Reducing the impact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2000" dirty="0">
                <a:solidFill>
                  <a:srgbClr val="002060"/>
                </a:solidFill>
                <a:latin typeface="Montserrat" pitchFamily="2" charset="0"/>
                <a:cs typeface="Arial" panose="020B0604020202020204" pitchFamily="34" charset="0"/>
              </a:rPr>
              <a:t>COMPLIANCE</a:t>
            </a:r>
          </a:p>
          <a:p>
            <a:pPr marL="0" indent="0">
              <a:lnSpc>
                <a:spcPct val="150000"/>
              </a:lnSpc>
              <a:buNone/>
            </a:pPr>
            <a:endParaRPr lang="en-GB" sz="2000" noProof="0" dirty="0">
              <a:solidFill>
                <a:srgbClr val="002060"/>
              </a:solidFill>
              <a:highlight>
                <a:srgbClr val="FFFF00"/>
              </a:highlight>
              <a:latin typeface="Montserrat" pitchFamily="2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9DEF6D-F724-FF5F-E700-1E9BA1C146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986" y="5883800"/>
            <a:ext cx="7502013" cy="909684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8A7CE9F-71DA-2B9B-D8AE-9169552E4A1A}"/>
              </a:ext>
            </a:extLst>
          </p:cNvPr>
          <p:cNvCxnSpPr>
            <a:cxnSpLocks/>
          </p:cNvCxnSpPr>
          <p:nvPr/>
        </p:nvCxnSpPr>
        <p:spPr>
          <a:xfrm>
            <a:off x="0" y="5880366"/>
            <a:ext cx="1219200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A blue and white logo&#10;&#10;AI-generated content may be incorrect.">
            <a:extLst>
              <a:ext uri="{FF2B5EF4-FFF2-40B4-BE49-F238E27FC236}">
                <a16:creationId xmlns:a16="http://schemas.microsoft.com/office/drawing/2014/main" id="{6A5329F6-76EC-2E13-AEF1-58209E2805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161" y="5984410"/>
            <a:ext cx="1492195" cy="809074"/>
          </a:xfrm>
          <a:prstGeom prst="rect">
            <a:avLst/>
          </a:prstGeom>
        </p:spPr>
      </p:pic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F6C7623A-E24A-1D9C-CFAF-7174CA9B0C52}"/>
              </a:ext>
            </a:extLst>
          </p:cNvPr>
          <p:cNvSpPr txBox="1">
            <a:spLocks/>
          </p:cNvSpPr>
          <p:nvPr/>
        </p:nvSpPr>
        <p:spPr>
          <a:xfrm>
            <a:off x="6317975" y="1547726"/>
            <a:ext cx="5035826" cy="17820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sz="2000" dirty="0">
              <a:solidFill>
                <a:srgbClr val="002060"/>
              </a:solidFill>
              <a:latin typeface="Montserrat" pitchFamily="2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srgbClr val="002060"/>
                </a:solidFill>
                <a:latin typeface="Montserrat" pitchFamily="2" charset="0"/>
                <a:cs typeface="Arial" panose="020B0604020202020204" pitchFamily="34" charset="0"/>
              </a:rPr>
              <a:t>Redesign the industrial system</a:t>
            </a:r>
          </a:p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000" dirty="0">
                <a:solidFill>
                  <a:srgbClr val="002060"/>
                </a:solidFill>
                <a:latin typeface="Montserrat" pitchFamily="2" charset="0"/>
                <a:cs typeface="Arial" panose="020B0604020202020204" pitchFamily="34" charset="0"/>
              </a:rPr>
              <a:t>OPPORTUNITY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sz="2000" dirty="0">
              <a:solidFill>
                <a:srgbClr val="002060"/>
              </a:solidFill>
              <a:latin typeface="Montserrat" pitchFamily="2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sz="2000" dirty="0">
              <a:solidFill>
                <a:srgbClr val="002060"/>
              </a:solidFill>
              <a:latin typeface="Montserrat" pitchFamily="2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GB" sz="2000" dirty="0">
              <a:solidFill>
                <a:srgbClr val="002060"/>
              </a:solidFill>
              <a:highlight>
                <a:srgbClr val="FFFF00"/>
              </a:highlight>
              <a:latin typeface="Montserrat" pitchFamily="2" charset="0"/>
              <a:cs typeface="Arial" panose="020B0604020202020204" pitchFamily="34" charset="0"/>
            </a:endParaRPr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D7CAC3C2-2723-B6B4-1982-947741C38FF3}"/>
              </a:ext>
            </a:extLst>
          </p:cNvPr>
          <p:cNvSpPr txBox="1">
            <a:spLocks/>
          </p:cNvSpPr>
          <p:nvPr/>
        </p:nvSpPr>
        <p:spPr>
          <a:xfrm>
            <a:off x="745763" y="1283952"/>
            <a:ext cx="11281577" cy="8018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000" dirty="0">
                <a:solidFill>
                  <a:srgbClr val="002060"/>
                </a:solidFill>
                <a:latin typeface="Montserrat" pitchFamily="2" charset="0"/>
                <a:cs typeface="Arial" panose="020B0604020202020204" pitchFamily="34" charset="0"/>
              </a:rPr>
              <a:t>🌍 </a:t>
            </a:r>
            <a:r>
              <a:rPr lang="en-US" sz="2000" b="1" dirty="0">
                <a:solidFill>
                  <a:srgbClr val="002060"/>
                </a:solidFill>
                <a:latin typeface="Montserrat" pitchFamily="2" charset="0"/>
                <a:cs typeface="Arial" panose="020B0604020202020204" pitchFamily="34" charset="0"/>
              </a:rPr>
              <a:t>From Regulation to Transformation for </a:t>
            </a:r>
            <a:r>
              <a:rPr lang="en-US" sz="2000" b="1" dirty="0">
                <a:solidFill>
                  <a:srgbClr val="00B0F0"/>
                </a:solidFill>
                <a:latin typeface="Montserrat" pitchFamily="2" charset="0"/>
                <a:cs typeface="Arial" panose="020B0604020202020204" pitchFamily="34" charset="0"/>
              </a:rPr>
              <a:t>SUSTAINABILITY in MANUFACTURING</a:t>
            </a:r>
            <a:endParaRPr lang="en-GB" sz="2000" dirty="0">
              <a:solidFill>
                <a:srgbClr val="00B0F0"/>
              </a:solidFill>
              <a:highlight>
                <a:srgbClr val="FFFF00"/>
              </a:highlight>
              <a:latin typeface="Montserrat" pitchFamily="2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17236F7-B098-4FAD-150A-2CD7E6C602B9}"/>
              </a:ext>
            </a:extLst>
          </p:cNvPr>
          <p:cNvSpPr txBox="1"/>
          <p:nvPr/>
        </p:nvSpPr>
        <p:spPr>
          <a:xfrm>
            <a:off x="962107" y="3482467"/>
            <a:ext cx="7861852" cy="14241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srgbClr val="002060"/>
                </a:solidFill>
                <a:latin typeface="Montserrat" pitchFamily="2" charset="0"/>
                <a:cs typeface="Arial" panose="020B0604020202020204" pitchFamily="34" charset="0"/>
              </a:rPr>
              <a:t>Two key instruments</a:t>
            </a:r>
          </a:p>
          <a:p>
            <a:pPr>
              <a:lnSpc>
                <a:spcPct val="150000"/>
              </a:lnSpc>
            </a:pPr>
            <a:r>
              <a:rPr lang="en-US" sz="2000" b="1" kern="0" dirty="0">
                <a:latin typeface="Montserrat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♻️ </a:t>
            </a:r>
            <a:r>
              <a:rPr lang="en-US" sz="2000" b="1" dirty="0">
                <a:solidFill>
                  <a:srgbClr val="002060"/>
                </a:solidFill>
                <a:latin typeface="Montserrat" pitchFamily="2" charset="0"/>
                <a:cs typeface="Arial" panose="020B0604020202020204" pitchFamily="34" charset="0"/>
              </a:rPr>
              <a:t>EPR – Extended Producer Responsibility</a:t>
            </a:r>
          </a:p>
          <a:p>
            <a:pPr>
              <a:lnSpc>
                <a:spcPct val="150000"/>
              </a:lnSpc>
            </a:pPr>
            <a:r>
              <a:rPr lang="it-IT" sz="2000" dirty="0">
                <a:latin typeface="Montserrat" pitchFamily="2" charset="0"/>
              </a:rPr>
              <a:t>🔶 </a:t>
            </a:r>
            <a:r>
              <a:rPr lang="en-US" sz="2000" b="1" dirty="0">
                <a:solidFill>
                  <a:srgbClr val="002060"/>
                </a:solidFill>
                <a:latin typeface="Montserrat" pitchFamily="2" charset="0"/>
                <a:cs typeface="Arial" panose="020B0604020202020204" pitchFamily="34" charset="0"/>
              </a:rPr>
              <a:t>DPP – Digital Product Passport</a:t>
            </a:r>
            <a:endParaRPr lang="en-US" b="1" dirty="0">
              <a:solidFill>
                <a:srgbClr val="002060"/>
              </a:solidFill>
              <a:latin typeface="Montserrat" pitchFamily="2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49B550E-869A-AB07-1E48-5C28D33072A3}"/>
              </a:ext>
            </a:extLst>
          </p:cNvPr>
          <p:cNvSpPr txBox="1"/>
          <p:nvPr/>
        </p:nvSpPr>
        <p:spPr>
          <a:xfrm>
            <a:off x="445604" y="5101563"/>
            <a:ext cx="11300791" cy="583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i="1" dirty="0">
                <a:solidFill>
                  <a:srgbClr val="00B0F0"/>
                </a:solidFill>
                <a:latin typeface="Montserrat" pitchFamily="2" charset="0"/>
                <a:cs typeface="Arial" panose="020B0604020202020204" pitchFamily="34" charset="0"/>
              </a:rPr>
              <a:t>A roadmap for smarter, greener, more competitive manufacturing</a:t>
            </a: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393BB5C7-656D-060D-9952-981AB2D13B0C}"/>
              </a:ext>
            </a:extLst>
          </p:cNvPr>
          <p:cNvSpPr/>
          <p:nvPr/>
        </p:nvSpPr>
        <p:spPr>
          <a:xfrm>
            <a:off x="5426765" y="2365787"/>
            <a:ext cx="1033670" cy="811237"/>
          </a:xfrm>
          <a:prstGeom prst="rightArrow">
            <a:avLst/>
          </a:prstGeom>
          <a:solidFill>
            <a:srgbClr val="00B0F0"/>
          </a:solidFill>
          <a:scene3d>
            <a:camera prst="perspectiveRigh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94070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E75378-A56E-70B7-649B-F598D4D2AA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88BEA80-99DF-051D-E140-D37CE60BE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271" y="39661"/>
            <a:ext cx="11120563" cy="1325563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Montserrat" pitchFamily="2" charset="0"/>
                <a:cs typeface="Arial" panose="020B0604020202020204" pitchFamily="34" charset="0"/>
              </a:rPr>
              <a:t>From Compliance to Innovation: How EPR and DPP Enable Green Manufacturing</a:t>
            </a:r>
            <a:endParaRPr lang="en-GB" sz="2400" b="1" noProof="0" dirty="0">
              <a:solidFill>
                <a:srgbClr val="0070C0"/>
              </a:solidFill>
              <a:latin typeface="Montserrat" pitchFamily="2" charset="0"/>
              <a:cs typeface="Arial" panose="020B0604020202020204" pitchFamily="34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DA37836-E9D3-FA62-E2E9-34BB9A4E83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2137789"/>
            <a:ext cx="5035826" cy="1344678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2000" b="1" dirty="0">
                <a:solidFill>
                  <a:srgbClr val="002060"/>
                </a:solidFill>
                <a:latin typeface="Montserrat" pitchFamily="2" charset="0"/>
                <a:cs typeface="Arial" panose="020B0604020202020204" pitchFamily="34" charset="0"/>
              </a:rPr>
              <a:t>Waste Management &amp; PEF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2000" dirty="0">
                <a:solidFill>
                  <a:srgbClr val="002060"/>
                </a:solidFill>
                <a:latin typeface="Montserrat" pitchFamily="2" charset="0"/>
                <a:cs typeface="Arial" panose="020B0604020202020204" pitchFamily="34" charset="0"/>
              </a:rPr>
              <a:t>ACCOUNTABILITY </a:t>
            </a:r>
            <a:endParaRPr lang="en-GB" sz="2000" noProof="0" dirty="0">
              <a:solidFill>
                <a:srgbClr val="002060"/>
              </a:solidFill>
              <a:highlight>
                <a:srgbClr val="FFFF00"/>
              </a:highlight>
              <a:latin typeface="Montserrat" pitchFamily="2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6F4229-B5F3-F9AE-105D-C2A2C45451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986" y="5883800"/>
            <a:ext cx="7502013" cy="909684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00F3277-5330-59C9-128C-80A66E1FF2D7}"/>
              </a:ext>
            </a:extLst>
          </p:cNvPr>
          <p:cNvCxnSpPr>
            <a:cxnSpLocks/>
          </p:cNvCxnSpPr>
          <p:nvPr/>
        </p:nvCxnSpPr>
        <p:spPr>
          <a:xfrm>
            <a:off x="0" y="5880366"/>
            <a:ext cx="1219200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A blue and white logo&#10;&#10;AI-generated content may be incorrect.">
            <a:extLst>
              <a:ext uri="{FF2B5EF4-FFF2-40B4-BE49-F238E27FC236}">
                <a16:creationId xmlns:a16="http://schemas.microsoft.com/office/drawing/2014/main" id="{C96D4B9F-D7B5-59D1-4848-FE0CACFE81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161" y="5984410"/>
            <a:ext cx="1492195" cy="809074"/>
          </a:xfrm>
          <a:prstGeom prst="rect">
            <a:avLst/>
          </a:prstGeom>
        </p:spPr>
      </p:pic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CD713AA1-F858-3EBC-48D7-CA0A2B47AAB3}"/>
              </a:ext>
            </a:extLst>
          </p:cNvPr>
          <p:cNvSpPr txBox="1">
            <a:spLocks/>
          </p:cNvSpPr>
          <p:nvPr/>
        </p:nvSpPr>
        <p:spPr>
          <a:xfrm>
            <a:off x="6170876" y="1562162"/>
            <a:ext cx="5035826" cy="17820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sz="2000" dirty="0">
              <a:solidFill>
                <a:srgbClr val="002060"/>
              </a:solidFill>
              <a:latin typeface="Montserrat" pitchFamily="2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srgbClr val="002060"/>
                </a:solidFill>
                <a:latin typeface="Montserrat" pitchFamily="2" charset="0"/>
                <a:cs typeface="Arial" panose="020B0604020202020204" pitchFamily="34" charset="0"/>
              </a:rPr>
              <a:t>Product Design</a:t>
            </a:r>
          </a:p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000" dirty="0">
                <a:solidFill>
                  <a:srgbClr val="002060"/>
                </a:solidFill>
                <a:latin typeface="Montserrat" pitchFamily="2" charset="0"/>
                <a:cs typeface="Arial" panose="020B0604020202020204" pitchFamily="34" charset="0"/>
              </a:rPr>
              <a:t>INNOVATION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sz="2000" dirty="0">
              <a:solidFill>
                <a:srgbClr val="002060"/>
              </a:solidFill>
              <a:latin typeface="Montserrat" pitchFamily="2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sz="2000" dirty="0">
              <a:solidFill>
                <a:srgbClr val="002060"/>
              </a:solidFill>
              <a:latin typeface="Montserrat" pitchFamily="2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GB" sz="2000" dirty="0">
              <a:solidFill>
                <a:srgbClr val="002060"/>
              </a:solidFill>
              <a:highlight>
                <a:srgbClr val="FFFF00"/>
              </a:highlight>
              <a:latin typeface="Montserrat" pitchFamily="2" charset="0"/>
              <a:cs typeface="Arial" panose="020B0604020202020204" pitchFamily="34" charset="0"/>
            </a:endParaRPr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4A895C8D-421E-DA34-B8D5-DFF2D998DFAD}"/>
              </a:ext>
            </a:extLst>
          </p:cNvPr>
          <p:cNvSpPr txBox="1">
            <a:spLocks/>
          </p:cNvSpPr>
          <p:nvPr/>
        </p:nvSpPr>
        <p:spPr>
          <a:xfrm>
            <a:off x="665257" y="1298147"/>
            <a:ext cx="11281577" cy="8018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000" dirty="0">
                <a:solidFill>
                  <a:srgbClr val="002060"/>
                </a:solidFill>
                <a:latin typeface="Montserrat" pitchFamily="2" charset="0"/>
                <a:cs typeface="Arial" panose="020B0604020202020204" pitchFamily="34" charset="0"/>
              </a:rPr>
              <a:t>♻️  </a:t>
            </a:r>
            <a:r>
              <a:rPr lang="en-US" sz="2000" b="1" dirty="0">
                <a:solidFill>
                  <a:srgbClr val="002060"/>
                </a:solidFill>
                <a:latin typeface="Montserrat" pitchFamily="2" charset="0"/>
                <a:cs typeface="Arial" panose="020B0604020202020204" pitchFamily="34" charset="0"/>
              </a:rPr>
              <a:t>EPR – Responsibility That Drives Innovation – </a:t>
            </a:r>
            <a:r>
              <a:rPr lang="en-US" sz="2000" b="1" dirty="0">
                <a:solidFill>
                  <a:srgbClr val="00B050"/>
                </a:solidFill>
                <a:latin typeface="Montserrat" pitchFamily="2" charset="0"/>
                <a:cs typeface="Arial" panose="020B0604020202020204" pitchFamily="34" charset="0"/>
              </a:rPr>
              <a:t>WHO IS RESPONSIBLE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0506EDD-A457-0E8B-544A-CB2F1EE49A08}"/>
              </a:ext>
            </a:extLst>
          </p:cNvPr>
          <p:cNvSpPr txBox="1"/>
          <p:nvPr/>
        </p:nvSpPr>
        <p:spPr>
          <a:xfrm>
            <a:off x="541352" y="3482467"/>
            <a:ext cx="11281577" cy="583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400" b="1" i="1" dirty="0">
                <a:solidFill>
                  <a:srgbClr val="00B050"/>
                </a:solidFill>
                <a:latin typeface="Montserrat" pitchFamily="2" charset="0"/>
                <a:cs typeface="Arial" panose="020B0604020202020204" pitchFamily="34" charset="0"/>
              </a:rPr>
              <a:t>Producers are accountable for the full life cycle of what they create</a:t>
            </a: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AE6D1689-57A9-AE4D-2D4E-D435C806AF9E}"/>
              </a:ext>
            </a:extLst>
          </p:cNvPr>
          <p:cNvSpPr/>
          <p:nvPr/>
        </p:nvSpPr>
        <p:spPr>
          <a:xfrm>
            <a:off x="5801140" y="2371394"/>
            <a:ext cx="1033670" cy="811237"/>
          </a:xfrm>
          <a:prstGeom prst="rightArrow">
            <a:avLst/>
          </a:prstGeom>
          <a:solidFill>
            <a:srgbClr val="00B0F0"/>
          </a:solidFill>
          <a:scene3d>
            <a:camera prst="perspectiveRigh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C007356E-27BC-DF46-4BB3-122B9E897A5C}"/>
              </a:ext>
            </a:extLst>
          </p:cNvPr>
          <p:cNvSpPr txBox="1">
            <a:spLocks/>
          </p:cNvSpPr>
          <p:nvPr/>
        </p:nvSpPr>
        <p:spPr>
          <a:xfrm>
            <a:off x="1502133" y="4359007"/>
            <a:ext cx="2765067" cy="13446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2000" dirty="0">
                <a:solidFill>
                  <a:srgbClr val="002060"/>
                </a:solidFill>
                <a:latin typeface="Montserrat" pitchFamily="2" charset="0"/>
                <a:cs typeface="Arial" panose="020B0604020202020204" pitchFamily="34" charset="0"/>
              </a:rPr>
              <a:t>Longer-lasting, repairable, and recyclable goods</a:t>
            </a:r>
            <a:endParaRPr lang="en-GB" sz="2000" dirty="0">
              <a:solidFill>
                <a:srgbClr val="002060"/>
              </a:solidFill>
              <a:highlight>
                <a:srgbClr val="FFFF00"/>
              </a:highlight>
              <a:latin typeface="Montserrat" pitchFamily="2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A864517-015A-7BC2-7197-282C55910A4D}"/>
              </a:ext>
            </a:extLst>
          </p:cNvPr>
          <p:cNvSpPr txBox="1"/>
          <p:nvPr/>
        </p:nvSpPr>
        <p:spPr>
          <a:xfrm>
            <a:off x="4831080" y="4217446"/>
            <a:ext cx="262128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1000"/>
              </a:spcBef>
            </a:pPr>
            <a:r>
              <a:rPr lang="en-US" sz="2000" dirty="0">
                <a:solidFill>
                  <a:srgbClr val="002060"/>
                </a:solidFill>
                <a:latin typeface="Montserrat" pitchFamily="2" charset="0"/>
                <a:cs typeface="Arial" panose="020B0604020202020204" pitchFamily="34" charset="0"/>
              </a:rPr>
              <a:t>Collaboration among brands, recyclers, and collection systems</a:t>
            </a:r>
            <a:endParaRPr lang="en-GB" sz="2000" dirty="0">
              <a:solidFill>
                <a:srgbClr val="002060"/>
              </a:solidFill>
              <a:latin typeface="Montserrat" pitchFamily="2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5613617-1FAF-26E4-5C35-668C4E54C3D1}"/>
              </a:ext>
            </a:extLst>
          </p:cNvPr>
          <p:cNvSpPr txBox="1"/>
          <p:nvPr/>
        </p:nvSpPr>
        <p:spPr>
          <a:xfrm>
            <a:off x="8016240" y="4408894"/>
            <a:ext cx="286799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Montserrat" pitchFamily="2" charset="0"/>
                <a:cs typeface="Arial" panose="020B0604020202020204" pitchFamily="34" charset="0"/>
              </a:rPr>
              <a:t>Rewards eco-design through eco-modulated fees </a:t>
            </a:r>
            <a:endParaRPr lang="en-GB" sz="2000" dirty="0">
              <a:solidFill>
                <a:srgbClr val="002060"/>
              </a:solidFill>
              <a:latin typeface="Montserrat" pitchFamily="2" charset="0"/>
              <a:cs typeface="Arial" panose="020B0604020202020204" pitchFamily="34" charset="0"/>
            </a:endParaRPr>
          </a:p>
        </p:txBody>
      </p:sp>
      <p:sp>
        <p:nvSpPr>
          <p:cNvPr id="13" name="Rectangle: Diagonal Corners Rounded 12">
            <a:extLst>
              <a:ext uri="{FF2B5EF4-FFF2-40B4-BE49-F238E27FC236}">
                <a16:creationId xmlns:a16="http://schemas.microsoft.com/office/drawing/2014/main" id="{FFB4E7A2-FEC1-D937-3CDC-B4E6F5132902}"/>
              </a:ext>
            </a:extLst>
          </p:cNvPr>
          <p:cNvSpPr/>
          <p:nvPr/>
        </p:nvSpPr>
        <p:spPr>
          <a:xfrm>
            <a:off x="10336696" y="1106353"/>
            <a:ext cx="1771154" cy="1266852"/>
          </a:xfrm>
          <a:prstGeom prst="round2Diag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Montserrat" pitchFamily="2" charset="0"/>
              </a:rPr>
              <a:t>EU Waste</a:t>
            </a:r>
          </a:p>
          <a:p>
            <a:pPr algn="ctr"/>
            <a:r>
              <a:rPr lang="en-GB" sz="1400" b="1" dirty="0">
                <a:latin typeface="Montserrat" pitchFamily="2" charset="0"/>
              </a:rPr>
              <a:t>Framework Directive Revision (2025//1892)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3874125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AEA694-620A-2813-A72D-36D434BD71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C568F8D-C887-5999-20B1-A87D56823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271" y="39661"/>
            <a:ext cx="11120563" cy="1325563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Montserrat" pitchFamily="2" charset="0"/>
                <a:cs typeface="Arial" panose="020B0604020202020204" pitchFamily="34" charset="0"/>
              </a:rPr>
              <a:t>From Compliance to Innovation: How EPR and DPP Enable Green Manufacturing</a:t>
            </a:r>
            <a:endParaRPr lang="en-GB" sz="2400" b="1" noProof="0" dirty="0">
              <a:solidFill>
                <a:srgbClr val="0070C0"/>
              </a:solidFill>
              <a:latin typeface="Montserrat" pitchFamily="2" charset="0"/>
              <a:cs typeface="Arial" panose="020B0604020202020204" pitchFamily="34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94A9CFB-6B57-B800-D1C8-3C9BD980A2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5942" y="2182152"/>
            <a:ext cx="5582920" cy="3245963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2060"/>
                </a:solidFill>
                <a:latin typeface="Montserrat" pitchFamily="2" charset="0"/>
                <a:cs typeface="Arial" panose="020B0604020202020204" pitchFamily="34" charset="0"/>
              </a:rPr>
              <a:t>Transparent Data about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2060"/>
                </a:solidFill>
                <a:latin typeface="Montserrat" pitchFamily="2" charset="0"/>
                <a:cs typeface="Arial" panose="020B0604020202020204" pitchFamily="34" charset="0"/>
              </a:rPr>
              <a:t>the entire product life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solidFill>
                  <a:srgbClr val="002060"/>
                </a:solidFill>
                <a:latin typeface="Montserrat" pitchFamily="2" charset="0"/>
                <a:cs typeface="Arial" panose="020B0604020202020204" pitchFamily="34" charset="0"/>
              </a:rPr>
              <a:t>COMPOSITION 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solidFill>
                  <a:srgbClr val="002060"/>
                </a:solidFill>
                <a:latin typeface="Montserrat" pitchFamily="2" charset="0"/>
                <a:cs typeface="Arial" panose="020B0604020202020204" pitchFamily="34" charset="0"/>
              </a:rPr>
              <a:t>ORIGIN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solidFill>
                  <a:srgbClr val="002060"/>
                </a:solidFill>
                <a:latin typeface="Montserrat" pitchFamily="2" charset="0"/>
                <a:cs typeface="Arial" panose="020B0604020202020204" pitchFamily="34" charset="0"/>
              </a:rPr>
              <a:t>DURABILITY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solidFill>
                  <a:srgbClr val="002060"/>
                </a:solidFill>
                <a:latin typeface="Montserrat" pitchFamily="2" charset="0"/>
                <a:cs typeface="Arial" panose="020B0604020202020204" pitchFamily="34" charset="0"/>
              </a:rPr>
              <a:t>ENVIRONMENTAL IMPACT</a:t>
            </a:r>
            <a:endParaRPr lang="en-GB" sz="2000" noProof="0" dirty="0">
              <a:solidFill>
                <a:srgbClr val="002060"/>
              </a:solidFill>
              <a:highlight>
                <a:srgbClr val="FFFF00"/>
              </a:highlight>
              <a:latin typeface="Montserrat" pitchFamily="2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27F01A-2CE5-4096-5C59-EEB3E200CC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986" y="5883800"/>
            <a:ext cx="7502013" cy="909684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C078145-BC72-8AED-8F37-165D22CC227F}"/>
              </a:ext>
            </a:extLst>
          </p:cNvPr>
          <p:cNvCxnSpPr>
            <a:cxnSpLocks/>
          </p:cNvCxnSpPr>
          <p:nvPr/>
        </p:nvCxnSpPr>
        <p:spPr>
          <a:xfrm>
            <a:off x="0" y="5880366"/>
            <a:ext cx="1219200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A blue and white logo&#10;&#10;AI-generated content may be incorrect.">
            <a:extLst>
              <a:ext uri="{FF2B5EF4-FFF2-40B4-BE49-F238E27FC236}">
                <a16:creationId xmlns:a16="http://schemas.microsoft.com/office/drawing/2014/main" id="{7F5DC8C9-B69F-7E2E-DC52-ECDA83B547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161" y="5984410"/>
            <a:ext cx="1492195" cy="809074"/>
          </a:xfrm>
          <a:prstGeom prst="rect">
            <a:avLst/>
          </a:prstGeom>
        </p:spPr>
      </p:pic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03B5844B-FEE0-0A6A-0366-7BA9471BA075}"/>
              </a:ext>
            </a:extLst>
          </p:cNvPr>
          <p:cNvSpPr txBox="1">
            <a:spLocks/>
          </p:cNvSpPr>
          <p:nvPr/>
        </p:nvSpPr>
        <p:spPr>
          <a:xfrm>
            <a:off x="5506004" y="1597429"/>
            <a:ext cx="5304067" cy="37060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sz="2000" dirty="0">
              <a:solidFill>
                <a:srgbClr val="002060"/>
              </a:solidFill>
              <a:latin typeface="Montserrat" pitchFamily="2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srgbClr val="002060"/>
                </a:solidFill>
                <a:latin typeface="Montserrat" pitchFamily="2" charset="0"/>
                <a:cs typeface="Arial" panose="020B0604020202020204" pitchFamily="34" charset="0"/>
              </a:rPr>
              <a:t>Trust and Efficiency</a:t>
            </a:r>
          </a:p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endParaRPr lang="en-US" sz="2000" dirty="0">
              <a:solidFill>
                <a:srgbClr val="002060"/>
              </a:solidFill>
              <a:latin typeface="Montserrat" pitchFamily="2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2000" dirty="0">
                <a:solidFill>
                  <a:srgbClr val="002060"/>
                </a:solidFill>
                <a:latin typeface="Montserrat" pitchFamily="2" charset="0"/>
                <a:cs typeface="Arial" panose="020B0604020202020204" pitchFamily="34" charset="0"/>
              </a:rPr>
              <a:t>RECYCLERS  </a:t>
            </a:r>
            <a:r>
              <a:rPr lang="en-US" sz="2000" dirty="0">
                <a:solidFill>
                  <a:srgbClr val="002060"/>
                </a:solidFill>
                <a:latin typeface="Montserrat" pitchFamily="2" charset="0"/>
                <a:cs typeface="Arial" panose="020B0604020202020204" pitchFamily="34" charset="0"/>
                <a:sym typeface="Wingdings" panose="05000000000000000000" pitchFamily="2" charset="2"/>
              </a:rPr>
              <a:t>  how to </a:t>
            </a:r>
            <a:r>
              <a:rPr lang="en-US" sz="2000" dirty="0">
                <a:solidFill>
                  <a:srgbClr val="002060"/>
                </a:solidFill>
                <a:latin typeface="Montserrat" pitchFamily="2" charset="0"/>
                <a:cs typeface="Arial" panose="020B0604020202020204" pitchFamily="34" charset="0"/>
              </a:rPr>
              <a:t>process materials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solidFill>
                  <a:srgbClr val="002060"/>
                </a:solidFill>
                <a:latin typeface="Montserrat" pitchFamily="2" charset="0"/>
                <a:cs typeface="Arial" panose="020B0604020202020204" pitchFamily="34" charset="0"/>
              </a:rPr>
              <a:t>COMPANIES </a:t>
            </a:r>
            <a:r>
              <a:rPr lang="en-US" sz="2000" dirty="0">
                <a:solidFill>
                  <a:srgbClr val="002060"/>
                </a:solidFill>
                <a:latin typeface="Montserrat" pitchFamily="2" charset="0"/>
                <a:cs typeface="Arial" panose="020B0604020202020204" pitchFamily="34" charset="0"/>
                <a:sym typeface="Wingdings" panose="05000000000000000000" pitchFamily="2" charset="2"/>
              </a:rPr>
              <a:t> s</a:t>
            </a:r>
            <a:r>
              <a:rPr lang="en-US" sz="2000" dirty="0">
                <a:solidFill>
                  <a:srgbClr val="002060"/>
                </a:solidFill>
                <a:latin typeface="Montserrat" pitchFamily="2" charset="0"/>
                <a:cs typeface="Arial" panose="020B0604020202020204" pitchFamily="34" charset="0"/>
              </a:rPr>
              <a:t>ustainability claims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solidFill>
                  <a:srgbClr val="002060"/>
                </a:solidFill>
                <a:latin typeface="Montserrat" pitchFamily="2" charset="0"/>
                <a:cs typeface="Arial" panose="020B0604020202020204" pitchFamily="34" charset="0"/>
              </a:rPr>
              <a:t>CONSUMERS </a:t>
            </a:r>
            <a:r>
              <a:rPr lang="en-US" sz="2000" dirty="0">
                <a:solidFill>
                  <a:srgbClr val="002060"/>
                </a:solidFill>
                <a:latin typeface="Montserrat" pitchFamily="2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2000" dirty="0">
                <a:solidFill>
                  <a:srgbClr val="002060"/>
                </a:solidFill>
                <a:latin typeface="Montserrat" pitchFamily="2" charset="0"/>
                <a:cs typeface="Arial" panose="020B0604020202020204" pitchFamily="34" charset="0"/>
              </a:rPr>
              <a:t>informed choices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sz="2000" dirty="0">
              <a:solidFill>
                <a:srgbClr val="002060"/>
              </a:solidFill>
              <a:latin typeface="Montserrat" pitchFamily="2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sz="2000" dirty="0">
              <a:solidFill>
                <a:srgbClr val="002060"/>
              </a:solidFill>
              <a:latin typeface="Montserrat" pitchFamily="2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GB" sz="2000" dirty="0">
              <a:solidFill>
                <a:srgbClr val="002060"/>
              </a:solidFill>
              <a:highlight>
                <a:srgbClr val="FFFF00"/>
              </a:highlight>
              <a:latin typeface="Montserrat" pitchFamily="2" charset="0"/>
              <a:cs typeface="Arial" panose="020B0604020202020204" pitchFamily="34" charset="0"/>
            </a:endParaRPr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6BF3FBDF-D1CA-5F75-EE78-EDD4D85D745D}"/>
              </a:ext>
            </a:extLst>
          </p:cNvPr>
          <p:cNvSpPr txBox="1">
            <a:spLocks/>
          </p:cNvSpPr>
          <p:nvPr/>
        </p:nvSpPr>
        <p:spPr>
          <a:xfrm>
            <a:off x="1147530" y="1220080"/>
            <a:ext cx="11832317" cy="8018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it-IT" sz="2000" dirty="0"/>
              <a:t>🔶</a:t>
            </a:r>
            <a:r>
              <a:rPr lang="en-US" sz="2000" dirty="0">
                <a:solidFill>
                  <a:srgbClr val="002060"/>
                </a:solidFill>
                <a:latin typeface="Montserrat" pitchFamily="2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srgbClr val="002060"/>
                </a:solidFill>
                <a:latin typeface="Montserrat" pitchFamily="2" charset="0"/>
                <a:cs typeface="Arial" panose="020B0604020202020204" pitchFamily="34" charset="0"/>
              </a:rPr>
              <a:t>DPP – Data as the New Material – </a:t>
            </a:r>
            <a:r>
              <a:rPr lang="en-US" sz="2000" b="1" dirty="0">
                <a:solidFill>
                  <a:schemeClr val="accent2"/>
                </a:solidFill>
                <a:latin typeface="Montserrat" pitchFamily="2" charset="0"/>
                <a:cs typeface="Arial" panose="020B0604020202020204" pitchFamily="34" charset="0"/>
              </a:rPr>
              <a:t>WHAT THE PRODUCT IS,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b="1" dirty="0">
                <a:solidFill>
                  <a:schemeClr val="accent2"/>
                </a:solidFill>
                <a:latin typeface="Montserrat" pitchFamily="2" charset="0"/>
                <a:cs typeface="Arial" panose="020B0604020202020204" pitchFamily="34" charset="0"/>
              </a:rPr>
              <a:t>						HOW IT CAN BE REUSED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14BE9DF-700E-9AD0-0A5C-D53F5C36992D}"/>
              </a:ext>
            </a:extLst>
          </p:cNvPr>
          <p:cNvSpPr txBox="1"/>
          <p:nvPr/>
        </p:nvSpPr>
        <p:spPr>
          <a:xfrm>
            <a:off x="-101600" y="4758038"/>
            <a:ext cx="12395199" cy="169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400" b="1" i="1" dirty="0">
                <a:solidFill>
                  <a:schemeClr val="accent2"/>
                </a:solidFill>
                <a:latin typeface="Montserrat" pitchFamily="2" charset="0"/>
                <a:cs typeface="Arial" panose="020B0604020202020204" pitchFamily="34" charset="0"/>
              </a:rPr>
              <a:t>The DPP is the digital identity of every item on the European market,</a:t>
            </a:r>
          </a:p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400" b="1" i="1" dirty="0">
                <a:solidFill>
                  <a:schemeClr val="accent2"/>
                </a:solidFill>
                <a:latin typeface="Montserrat" pitchFamily="2" charset="0"/>
                <a:cs typeface="Arial" panose="020B0604020202020204" pitchFamily="34" charset="0"/>
              </a:rPr>
              <a:t> that makes circularity measurable and verifiable</a:t>
            </a:r>
            <a:br>
              <a:rPr lang="en-US" sz="2400" b="1" dirty="0">
                <a:solidFill>
                  <a:srgbClr val="00B050"/>
                </a:solidFill>
                <a:latin typeface="Montserrat" pitchFamily="2" charset="0"/>
                <a:cs typeface="Arial" panose="020B0604020202020204" pitchFamily="34" charset="0"/>
              </a:rPr>
            </a:br>
            <a:endParaRPr lang="en-US" sz="2400" b="1" dirty="0">
              <a:solidFill>
                <a:srgbClr val="00B050"/>
              </a:solidFill>
              <a:latin typeface="Montserrat" pitchFamily="2" charset="0"/>
              <a:cs typeface="Arial" panose="020B0604020202020204" pitchFamily="34" charset="0"/>
            </a:endParaRP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B69CD5BE-B9C4-C5C8-9BC3-0F865AB56986}"/>
              </a:ext>
            </a:extLst>
          </p:cNvPr>
          <p:cNvSpPr/>
          <p:nvPr/>
        </p:nvSpPr>
        <p:spPr>
          <a:xfrm>
            <a:off x="5418472" y="2099963"/>
            <a:ext cx="1033670" cy="811237"/>
          </a:xfrm>
          <a:prstGeom prst="rightArrow">
            <a:avLst/>
          </a:prstGeom>
          <a:solidFill>
            <a:srgbClr val="00B0F0"/>
          </a:solidFill>
          <a:scene3d>
            <a:camera prst="perspectiveRigh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: Diagonal Corners Rounded 12">
            <a:extLst>
              <a:ext uri="{FF2B5EF4-FFF2-40B4-BE49-F238E27FC236}">
                <a16:creationId xmlns:a16="http://schemas.microsoft.com/office/drawing/2014/main" id="{762D6EE7-5D0A-398F-C5C7-4349FFABB394}"/>
              </a:ext>
            </a:extLst>
          </p:cNvPr>
          <p:cNvSpPr/>
          <p:nvPr/>
        </p:nvSpPr>
        <p:spPr>
          <a:xfrm>
            <a:off x="10336696" y="1106353"/>
            <a:ext cx="1771154" cy="1266852"/>
          </a:xfrm>
          <a:prstGeom prst="round2Diag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Montserrat" pitchFamily="2" charset="0"/>
              </a:rPr>
              <a:t>Ecodesign for Sustainable Products Regulation (2024/1781)</a:t>
            </a:r>
          </a:p>
        </p:txBody>
      </p:sp>
    </p:spTree>
    <p:extLst>
      <p:ext uri="{BB962C8B-B14F-4D97-AF65-F5344CB8AC3E}">
        <p14:creationId xmlns:p14="http://schemas.microsoft.com/office/powerpoint/2010/main" val="814036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F2AC0E-5C84-BCF1-8FD9-7F539B64F0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695CE11-74ED-BE63-772D-4A034A77B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271" y="39661"/>
            <a:ext cx="11120563" cy="1325563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Montserrat" pitchFamily="2" charset="0"/>
                <a:cs typeface="Arial" panose="020B0604020202020204" pitchFamily="34" charset="0"/>
              </a:rPr>
              <a:t>From Compliance to Innovation: How EPR and DPP Enable Green Manufacturing</a:t>
            </a:r>
            <a:endParaRPr lang="en-GB" sz="2400" b="1" noProof="0" dirty="0">
              <a:solidFill>
                <a:srgbClr val="0070C0"/>
              </a:solidFill>
              <a:latin typeface="Montserrat" pitchFamily="2" charset="0"/>
              <a:cs typeface="Arial" panose="020B0604020202020204" pitchFamily="34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4A461BB-526B-1E5A-1A3C-3E06D8E7C5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3631" y="1966116"/>
            <a:ext cx="5582920" cy="3245963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dirty="0">
                <a:solidFill>
                  <a:srgbClr val="002060"/>
                </a:solidFill>
                <a:latin typeface="Montserrat" pitchFamily="2" charset="0"/>
                <a:cs typeface="Arial" panose="020B0604020202020204" pitchFamily="34" charset="0"/>
              </a:rPr>
              <a:t>♻️ </a:t>
            </a:r>
            <a:r>
              <a:rPr lang="en-US" b="1" dirty="0">
                <a:solidFill>
                  <a:srgbClr val="002060"/>
                </a:solidFill>
                <a:latin typeface="Montserrat" pitchFamily="2" charset="0"/>
                <a:cs typeface="Arial" panose="020B0604020202020204" pitchFamily="34" charset="0"/>
              </a:rPr>
              <a:t>EPR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B050"/>
                </a:solidFill>
                <a:latin typeface="Montserrat" pitchFamily="2" charset="0"/>
                <a:cs typeface="Arial" panose="020B0604020202020204" pitchFamily="34" charset="0"/>
              </a:rPr>
              <a:t>RULES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solidFill>
                  <a:srgbClr val="002060"/>
                </a:solidFill>
                <a:latin typeface="Montserrat" pitchFamily="2" charset="0"/>
                <a:cs typeface="Arial" panose="020B0604020202020204" pitchFamily="34" charset="0"/>
              </a:rPr>
              <a:t>RESPONSIBILITY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solidFill>
                  <a:srgbClr val="002060"/>
                </a:solidFill>
                <a:latin typeface="Montserrat" pitchFamily="2" charset="0"/>
                <a:cs typeface="Arial" panose="020B0604020202020204" pitchFamily="34" charset="0"/>
              </a:rPr>
              <a:t>GOVERNANCE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A4E9BA-52C9-9BDD-352E-443E5A0324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986" y="5883800"/>
            <a:ext cx="7502013" cy="909684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C24BB0F-B46F-9494-E594-E993FF578B45}"/>
              </a:ext>
            </a:extLst>
          </p:cNvPr>
          <p:cNvCxnSpPr>
            <a:cxnSpLocks/>
          </p:cNvCxnSpPr>
          <p:nvPr/>
        </p:nvCxnSpPr>
        <p:spPr>
          <a:xfrm>
            <a:off x="0" y="5880366"/>
            <a:ext cx="1219200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A blue and white logo&#10;&#10;AI-generated content may be incorrect.">
            <a:extLst>
              <a:ext uri="{FF2B5EF4-FFF2-40B4-BE49-F238E27FC236}">
                <a16:creationId xmlns:a16="http://schemas.microsoft.com/office/drawing/2014/main" id="{FD3F5A22-B0E5-146D-96F7-BD8C6A1FF2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161" y="5984410"/>
            <a:ext cx="1492195" cy="809074"/>
          </a:xfrm>
          <a:prstGeom prst="rect">
            <a:avLst/>
          </a:prstGeom>
        </p:spPr>
      </p:pic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4F424964-E77E-42DD-45F2-F396E5D9C792}"/>
              </a:ext>
            </a:extLst>
          </p:cNvPr>
          <p:cNvSpPr txBox="1">
            <a:spLocks/>
          </p:cNvSpPr>
          <p:nvPr/>
        </p:nvSpPr>
        <p:spPr>
          <a:xfrm>
            <a:off x="6887932" y="1435690"/>
            <a:ext cx="5304067" cy="37060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sz="2000" dirty="0">
              <a:solidFill>
                <a:srgbClr val="002060"/>
              </a:solidFill>
              <a:latin typeface="Montserrat" pitchFamily="2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it-IT" dirty="0"/>
              <a:t>🔶 </a:t>
            </a:r>
            <a:r>
              <a:rPr lang="en-US" b="1" dirty="0">
                <a:solidFill>
                  <a:srgbClr val="002060"/>
                </a:solidFill>
                <a:latin typeface="Montserrat" pitchFamily="2" charset="0"/>
                <a:cs typeface="Arial" panose="020B0604020202020204" pitchFamily="34" charset="0"/>
              </a:rPr>
              <a:t>DPP</a:t>
            </a:r>
          </a:p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schemeClr val="accent2"/>
                </a:solidFill>
                <a:latin typeface="Montserrat" pitchFamily="2" charset="0"/>
                <a:cs typeface="Arial" panose="020B0604020202020204" pitchFamily="34" charset="0"/>
              </a:rPr>
              <a:t>TOOLS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solidFill>
                  <a:srgbClr val="002060"/>
                </a:solidFill>
                <a:latin typeface="Montserrat" pitchFamily="2" charset="0"/>
                <a:cs typeface="Arial" panose="020B0604020202020204" pitchFamily="34" charset="0"/>
              </a:rPr>
              <a:t>DATA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solidFill>
                  <a:srgbClr val="002060"/>
                </a:solidFill>
                <a:latin typeface="Montserrat" pitchFamily="2" charset="0"/>
                <a:cs typeface="Arial" panose="020B0604020202020204" pitchFamily="34" charset="0"/>
              </a:rPr>
              <a:t>TRACEABILITY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sz="2000" dirty="0">
              <a:solidFill>
                <a:srgbClr val="002060"/>
              </a:solidFill>
              <a:latin typeface="Montserrat" pitchFamily="2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GB" sz="2000" dirty="0">
              <a:solidFill>
                <a:srgbClr val="002060"/>
              </a:solidFill>
              <a:highlight>
                <a:srgbClr val="FFFF00"/>
              </a:highlight>
              <a:latin typeface="Montserrat" pitchFamily="2" charset="0"/>
              <a:cs typeface="Arial" panose="020B0604020202020204" pitchFamily="34" charset="0"/>
            </a:endParaRPr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FFA64CFB-12B2-4C19-2248-2803CC46E207}"/>
              </a:ext>
            </a:extLst>
          </p:cNvPr>
          <p:cNvSpPr txBox="1">
            <a:spLocks/>
          </p:cNvSpPr>
          <p:nvPr/>
        </p:nvSpPr>
        <p:spPr>
          <a:xfrm>
            <a:off x="401816" y="1298147"/>
            <a:ext cx="11832317" cy="8018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2000" dirty="0">
                <a:solidFill>
                  <a:srgbClr val="002060"/>
                </a:solidFill>
                <a:latin typeface="Montserrat" pitchFamily="2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srgbClr val="002060"/>
                </a:solidFill>
                <a:latin typeface="Montserrat" pitchFamily="2" charset="0"/>
                <a:cs typeface="Arial" panose="020B0604020202020204" pitchFamily="34" charset="0"/>
              </a:rPr>
              <a:t>🔗 EPR + DPP = The Backbone of Circular Manufacturing – </a:t>
            </a:r>
            <a:r>
              <a:rPr lang="en-US" sz="2000" b="1" dirty="0">
                <a:solidFill>
                  <a:srgbClr val="00B0F0"/>
                </a:solidFill>
                <a:latin typeface="Montserrat" pitchFamily="2" charset="0"/>
                <a:cs typeface="Arial" panose="020B0604020202020204" pitchFamily="34" charset="0"/>
              </a:rPr>
              <a:t> SIDES OF THE SAME COIN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C403706-4006-3459-1063-124C795B5E35}"/>
              </a:ext>
            </a:extLst>
          </p:cNvPr>
          <p:cNvSpPr txBox="1"/>
          <p:nvPr/>
        </p:nvSpPr>
        <p:spPr>
          <a:xfrm>
            <a:off x="-60918" y="4123171"/>
            <a:ext cx="12395199" cy="501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000" b="1" i="1" dirty="0">
                <a:solidFill>
                  <a:srgbClr val="00B0F0"/>
                </a:solidFill>
                <a:latin typeface="Montserrat" pitchFamily="2" charset="0"/>
                <a:cs typeface="Arial" panose="020B0604020202020204" pitchFamily="34" charset="0"/>
              </a:rPr>
              <a:t>Combined, they make sustainability transparent, traceable, and economically viable</a:t>
            </a: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F2A04A48-D31B-867C-EAD7-82D578CA537B}"/>
              </a:ext>
            </a:extLst>
          </p:cNvPr>
          <p:cNvSpPr/>
          <p:nvPr/>
        </p:nvSpPr>
        <p:spPr>
          <a:xfrm>
            <a:off x="5854262" y="2077505"/>
            <a:ext cx="1033670" cy="811237"/>
          </a:xfrm>
          <a:prstGeom prst="rightArrow">
            <a:avLst/>
          </a:prstGeom>
          <a:solidFill>
            <a:srgbClr val="00B0F0"/>
          </a:solidFill>
          <a:scene3d>
            <a:camera prst="perspectiveRigh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D401DC-F9A0-7C0A-70E9-53F6D4C7ECD8}"/>
              </a:ext>
            </a:extLst>
          </p:cNvPr>
          <p:cNvSpPr txBox="1"/>
          <p:nvPr/>
        </p:nvSpPr>
        <p:spPr>
          <a:xfrm>
            <a:off x="401816" y="4741329"/>
            <a:ext cx="11393944" cy="1045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rgbClr val="002060"/>
                </a:solidFill>
                <a:latin typeface="Montserrat" pitchFamily="2" charset="0"/>
                <a:cs typeface="Arial" panose="020B0604020202020204" pitchFamily="34" charset="0"/>
              </a:rPr>
              <a:t>When producers, recyclers, and institutions collaborate using both frameworks, </a:t>
            </a:r>
            <a:r>
              <a:rPr lang="en-US" sz="2400" b="1" dirty="0">
                <a:solidFill>
                  <a:srgbClr val="00B0F0"/>
                </a:solidFill>
                <a:latin typeface="Montserrat" pitchFamily="2" charset="0"/>
                <a:cs typeface="Arial" panose="020B0604020202020204" pitchFamily="34" charset="0"/>
              </a:rPr>
              <a:t>CIRCULARITY BECOMES AN ECOSYSTEM</a:t>
            </a:r>
            <a:endParaRPr lang="en-GB" sz="2000" b="1" dirty="0">
              <a:solidFill>
                <a:srgbClr val="00B0F0"/>
              </a:solidFill>
              <a:latin typeface="Montserrat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5224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2D829F-5115-1893-D164-6A6C95394A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EE22522-771C-441A-F8EF-0D19B0EF2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271" y="39661"/>
            <a:ext cx="11120563" cy="1325563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Montserrat" pitchFamily="2" charset="0"/>
                <a:cs typeface="Arial" panose="020B0604020202020204" pitchFamily="34" charset="0"/>
              </a:rPr>
              <a:t>From Compliance to Innovation: How EPR and DPP Enable Green Manufacturing</a:t>
            </a:r>
            <a:endParaRPr lang="en-GB" sz="2400" b="1" noProof="0" dirty="0">
              <a:solidFill>
                <a:srgbClr val="0070C0"/>
              </a:solidFill>
              <a:latin typeface="Montserrat" pitchFamily="2" charset="0"/>
              <a:cs typeface="Arial" panose="020B0604020202020204" pitchFamily="34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8B7FD74-9B6B-B44C-7EB0-92FE2F4009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5743" y="1962415"/>
            <a:ext cx="5582920" cy="1813404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2060"/>
                </a:solidFill>
                <a:latin typeface="Montserrat" pitchFamily="2" charset="0"/>
                <a:cs typeface="Arial" panose="020B0604020202020204" pitchFamily="34" charset="0"/>
              </a:rPr>
              <a:t>By integrating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2060"/>
                </a:solidFill>
                <a:latin typeface="Montserrat" pitchFamily="2" charset="0"/>
                <a:cs typeface="Arial" panose="020B0604020202020204" pitchFamily="34" charset="0"/>
              </a:rPr>
              <a:t>EPR and DPP,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2060"/>
                </a:solidFill>
                <a:latin typeface="Montserrat" pitchFamily="2" charset="0"/>
                <a:cs typeface="Arial" panose="020B0604020202020204" pitchFamily="34" charset="0"/>
              </a:rPr>
              <a:t>companies can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D4EFDE-2F8D-667F-FAFA-AA30785C66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986" y="5883800"/>
            <a:ext cx="7502013" cy="909684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377A618-54BE-D3AC-D54A-8EF570D6E9DB}"/>
              </a:ext>
            </a:extLst>
          </p:cNvPr>
          <p:cNvCxnSpPr>
            <a:cxnSpLocks/>
          </p:cNvCxnSpPr>
          <p:nvPr/>
        </p:nvCxnSpPr>
        <p:spPr>
          <a:xfrm>
            <a:off x="0" y="5880366"/>
            <a:ext cx="1219200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A blue and white logo&#10;&#10;AI-generated content may be incorrect.">
            <a:extLst>
              <a:ext uri="{FF2B5EF4-FFF2-40B4-BE49-F238E27FC236}">
                <a16:creationId xmlns:a16="http://schemas.microsoft.com/office/drawing/2014/main" id="{286FCA1F-3989-2070-BD2C-B09DD67155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161" y="5984410"/>
            <a:ext cx="1492195" cy="809074"/>
          </a:xfrm>
          <a:prstGeom prst="rect">
            <a:avLst/>
          </a:prstGeom>
        </p:spPr>
      </p:pic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3DBD1C02-F5F9-DFE8-2B28-16B38C565EE5}"/>
              </a:ext>
            </a:extLst>
          </p:cNvPr>
          <p:cNvSpPr txBox="1">
            <a:spLocks/>
          </p:cNvSpPr>
          <p:nvPr/>
        </p:nvSpPr>
        <p:spPr>
          <a:xfrm>
            <a:off x="6887932" y="1435690"/>
            <a:ext cx="5304067" cy="37060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sz="2000" dirty="0">
              <a:solidFill>
                <a:srgbClr val="002060"/>
              </a:solidFill>
              <a:latin typeface="Montserrat" pitchFamily="2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sz="2000" dirty="0">
              <a:solidFill>
                <a:srgbClr val="002060"/>
              </a:solidFill>
              <a:latin typeface="Montserrat" pitchFamily="2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GB" sz="2000" dirty="0">
              <a:solidFill>
                <a:srgbClr val="002060"/>
              </a:solidFill>
              <a:highlight>
                <a:srgbClr val="FFFF00"/>
              </a:highlight>
              <a:latin typeface="Montserrat" pitchFamily="2" charset="0"/>
              <a:cs typeface="Arial" panose="020B0604020202020204" pitchFamily="34" charset="0"/>
            </a:endParaRPr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6FF1FA74-8261-4DF2-19D4-DC456ED206D2}"/>
              </a:ext>
            </a:extLst>
          </p:cNvPr>
          <p:cNvSpPr txBox="1">
            <a:spLocks/>
          </p:cNvSpPr>
          <p:nvPr/>
        </p:nvSpPr>
        <p:spPr>
          <a:xfrm>
            <a:off x="401816" y="1156183"/>
            <a:ext cx="11832317" cy="8018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2000" dirty="0">
                <a:solidFill>
                  <a:srgbClr val="002060"/>
                </a:solidFill>
                <a:latin typeface="Montserrat" pitchFamily="2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srgbClr val="002060"/>
                </a:solidFill>
                <a:latin typeface="Montserrat" pitchFamily="2" charset="0"/>
                <a:cs typeface="Arial" panose="020B0604020202020204" pitchFamily="34" charset="0"/>
              </a:rPr>
              <a:t>🚀 From Compliance to Innovation – </a:t>
            </a:r>
            <a:r>
              <a:rPr lang="en-US" sz="2000" b="1" dirty="0">
                <a:solidFill>
                  <a:srgbClr val="00B0F0"/>
                </a:solidFill>
                <a:latin typeface="Montserrat" pitchFamily="2" charset="0"/>
                <a:cs typeface="Arial" panose="020B0604020202020204" pitchFamily="34" charset="0"/>
              </a:rPr>
              <a:t>EPR &amp; DPP INNOVATION ENABLERS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000" b="1" dirty="0">
              <a:solidFill>
                <a:srgbClr val="00B0F0"/>
              </a:solidFill>
              <a:latin typeface="Montserrat" pitchFamily="2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490494F-933F-3EEC-C318-F362F04CE78D}"/>
              </a:ext>
            </a:extLst>
          </p:cNvPr>
          <p:cNvSpPr txBox="1"/>
          <p:nvPr/>
        </p:nvSpPr>
        <p:spPr>
          <a:xfrm>
            <a:off x="-325119" y="3939335"/>
            <a:ext cx="12395199" cy="501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000" b="1" i="1" dirty="0">
                <a:solidFill>
                  <a:srgbClr val="00B0F0"/>
                </a:solidFill>
                <a:latin typeface="Montserrat" pitchFamily="2" charset="0"/>
                <a:cs typeface="Arial" panose="020B0604020202020204" pitchFamily="34" charset="0"/>
              </a:rPr>
              <a:t>Regulation can become a platform for growth</a:t>
            </a: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740C035D-AEB3-0F0F-AB90-5C5026798CD2}"/>
              </a:ext>
            </a:extLst>
          </p:cNvPr>
          <p:cNvSpPr/>
          <p:nvPr/>
        </p:nvSpPr>
        <p:spPr>
          <a:xfrm>
            <a:off x="3578422" y="2135618"/>
            <a:ext cx="1033670" cy="811237"/>
          </a:xfrm>
          <a:prstGeom prst="rightArrow">
            <a:avLst/>
          </a:prstGeom>
          <a:solidFill>
            <a:srgbClr val="00B0F0"/>
          </a:solidFill>
          <a:scene3d>
            <a:camera prst="perspectiveRigh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1CFA69-FB92-4A79-C31D-01C2D87789B6}"/>
              </a:ext>
            </a:extLst>
          </p:cNvPr>
          <p:cNvSpPr txBox="1"/>
          <p:nvPr/>
        </p:nvSpPr>
        <p:spPr>
          <a:xfrm>
            <a:off x="175508" y="4371473"/>
            <a:ext cx="11393944" cy="19792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rgbClr val="002060"/>
                </a:solidFill>
                <a:latin typeface="Montserrat" pitchFamily="2" charset="0"/>
                <a:cs typeface="Arial" panose="020B0604020202020204" pitchFamily="34" charset="0"/>
              </a:rPr>
              <a:t>Europe’s path to 2028, when both EPR and DPP will be fully implemented,</a:t>
            </a:r>
          </a:p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rgbClr val="002060"/>
                </a:solidFill>
                <a:latin typeface="Montserrat" pitchFamily="2" charset="0"/>
                <a:cs typeface="Arial" panose="020B0604020202020204" pitchFamily="34" charset="0"/>
              </a:rPr>
              <a:t> is building a new industrial advantage</a:t>
            </a:r>
          </a:p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00B0F0"/>
                </a:solidFill>
                <a:latin typeface="Montserrat" pitchFamily="2" charset="0"/>
                <a:cs typeface="Arial" panose="020B0604020202020204" pitchFamily="34" charset="0"/>
              </a:rPr>
              <a:t>SUSTAINABILITY IS NO LONGER A COST, IT’S A CAPABILITY</a:t>
            </a:r>
          </a:p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rgbClr val="002060"/>
                </a:solidFill>
                <a:latin typeface="Montserrat" pitchFamily="2" charset="0"/>
                <a:cs typeface="Arial" panose="020B0604020202020204" pitchFamily="34" charset="0"/>
              </a:rPr>
              <a:t>,</a:t>
            </a:r>
            <a:endParaRPr lang="en-GB" sz="2000" b="1" dirty="0">
              <a:solidFill>
                <a:srgbClr val="00B0F0"/>
              </a:solidFill>
              <a:latin typeface="Montserrat" pitchFamily="2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392532-E35F-165E-F0FD-2DE24640FF5F}"/>
              </a:ext>
            </a:extLst>
          </p:cNvPr>
          <p:cNvSpPr txBox="1"/>
          <p:nvPr/>
        </p:nvSpPr>
        <p:spPr>
          <a:xfrm>
            <a:off x="4974526" y="1802266"/>
            <a:ext cx="7095554" cy="18869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Montserrat" pitchFamily="2" charset="0"/>
                <a:cs typeface="Arial" panose="020B0604020202020204" pitchFamily="34" charset="0"/>
              </a:rPr>
              <a:t>DESIGN BETTER PRODUCTS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Montserrat" pitchFamily="2" charset="0"/>
                <a:cs typeface="Arial" panose="020B0604020202020204" pitchFamily="34" charset="0"/>
              </a:rPr>
              <a:t>REDUCE COSTS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Montserrat" pitchFamily="2" charset="0"/>
                <a:cs typeface="Arial" panose="020B0604020202020204" pitchFamily="34" charset="0"/>
              </a:rPr>
              <a:t>IMPROVE REPUTATION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Montserrat" pitchFamily="2" charset="0"/>
                <a:cs typeface="Arial" panose="020B0604020202020204" pitchFamily="34" charset="0"/>
              </a:rPr>
              <a:t>ACCESS GREEN FINANCE AND CIRCULAR MARKET</a:t>
            </a:r>
            <a:endParaRPr lang="en-GB" sz="2000" dirty="0">
              <a:solidFill>
                <a:srgbClr val="002060"/>
              </a:solidFill>
              <a:latin typeface="Montserrat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7159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D9B8C8-E1D3-C4B6-8D6C-E4F359C5FD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C68CA08-0F36-ADCC-B12C-F7597677E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271" y="39661"/>
            <a:ext cx="11120563" cy="1325563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Montserrat" pitchFamily="2" charset="0"/>
                <a:cs typeface="Arial" panose="020B0604020202020204" pitchFamily="34" charset="0"/>
              </a:rPr>
              <a:t>From Compliance to Innovation: How EPR and DPP Enable Green Manufacturing</a:t>
            </a:r>
            <a:endParaRPr lang="en-GB" sz="2400" b="1" noProof="0" dirty="0">
              <a:solidFill>
                <a:srgbClr val="0070C0"/>
              </a:solidFill>
              <a:latin typeface="Montserrat" pitchFamily="2" charset="0"/>
              <a:cs typeface="Arial" panose="020B0604020202020204" pitchFamily="34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E9E2D87-3DBD-3C59-EFAF-79E824CA49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0993" y="1773183"/>
            <a:ext cx="5582920" cy="1813404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2060"/>
                </a:solidFill>
                <a:latin typeface="Montserrat" pitchFamily="2" charset="0"/>
                <a:cs typeface="Arial" panose="020B0604020202020204" pitchFamily="34" charset="0"/>
              </a:rPr>
              <a:t>A methodology based on a multistakeholder dialogue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solidFill>
                  <a:srgbClr val="002060"/>
                </a:solidFill>
                <a:latin typeface="Montserrat" pitchFamily="2" charset="0"/>
                <a:cs typeface="Arial" panose="020B0604020202020204" pitchFamily="34" charset="0"/>
              </a:rPr>
              <a:t>PRODUCERS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solidFill>
                  <a:srgbClr val="002060"/>
                </a:solidFill>
                <a:latin typeface="Montserrat" pitchFamily="2" charset="0"/>
                <a:cs typeface="Arial" panose="020B0604020202020204" pitchFamily="34" charset="0"/>
              </a:rPr>
              <a:t>RECYCLERS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solidFill>
                  <a:srgbClr val="002060"/>
                </a:solidFill>
                <a:latin typeface="Montserrat" pitchFamily="2" charset="0"/>
                <a:cs typeface="Arial" panose="020B0604020202020204" pitchFamily="34" charset="0"/>
              </a:rPr>
              <a:t>CLUSTERS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solidFill>
                  <a:srgbClr val="002060"/>
                </a:solidFill>
                <a:latin typeface="Montserrat" pitchFamily="2" charset="0"/>
                <a:cs typeface="Arial" panose="020B0604020202020204" pitchFamily="34" charset="0"/>
              </a:rPr>
              <a:t>RESEARCHERS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solidFill>
                  <a:srgbClr val="002060"/>
                </a:solidFill>
                <a:latin typeface="Montserrat" pitchFamily="2" charset="0"/>
                <a:cs typeface="Arial" panose="020B0604020202020204" pitchFamily="34" charset="0"/>
              </a:rPr>
              <a:t>PUBLIC INSTITUTIONS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CE5196-B7A0-1513-D159-4CB4CCD89A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986" y="5883800"/>
            <a:ext cx="7502013" cy="909684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9A3BD43-6489-373A-8443-4F1348A1967C}"/>
              </a:ext>
            </a:extLst>
          </p:cNvPr>
          <p:cNvCxnSpPr>
            <a:cxnSpLocks/>
          </p:cNvCxnSpPr>
          <p:nvPr/>
        </p:nvCxnSpPr>
        <p:spPr>
          <a:xfrm>
            <a:off x="0" y="5880366"/>
            <a:ext cx="1219200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A blue and white logo&#10;&#10;AI-generated content may be incorrect.">
            <a:extLst>
              <a:ext uri="{FF2B5EF4-FFF2-40B4-BE49-F238E27FC236}">
                <a16:creationId xmlns:a16="http://schemas.microsoft.com/office/drawing/2014/main" id="{E6A6A08A-48B0-023E-A0E3-9F409233CF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161" y="5984410"/>
            <a:ext cx="1492195" cy="809074"/>
          </a:xfrm>
          <a:prstGeom prst="rect">
            <a:avLst/>
          </a:prstGeom>
        </p:spPr>
      </p:pic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D1CAEB46-C199-7475-CFD4-2453481EF659}"/>
              </a:ext>
            </a:extLst>
          </p:cNvPr>
          <p:cNvSpPr txBox="1">
            <a:spLocks/>
          </p:cNvSpPr>
          <p:nvPr/>
        </p:nvSpPr>
        <p:spPr>
          <a:xfrm>
            <a:off x="6887932" y="1435690"/>
            <a:ext cx="5304067" cy="37060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sz="2000" dirty="0">
              <a:solidFill>
                <a:srgbClr val="002060"/>
              </a:solidFill>
              <a:latin typeface="Montserrat" pitchFamily="2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sz="2000" dirty="0">
              <a:solidFill>
                <a:srgbClr val="002060"/>
              </a:solidFill>
              <a:latin typeface="Montserrat" pitchFamily="2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GB" sz="2000" dirty="0">
              <a:solidFill>
                <a:srgbClr val="002060"/>
              </a:solidFill>
              <a:highlight>
                <a:srgbClr val="FFFF00"/>
              </a:highlight>
              <a:latin typeface="Montserrat" pitchFamily="2" charset="0"/>
              <a:cs typeface="Arial" panose="020B0604020202020204" pitchFamily="34" charset="0"/>
            </a:endParaRPr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24256E3D-13AB-431D-E7A8-B630F2553B63}"/>
              </a:ext>
            </a:extLst>
          </p:cNvPr>
          <p:cNvSpPr txBox="1">
            <a:spLocks/>
          </p:cNvSpPr>
          <p:nvPr/>
        </p:nvSpPr>
        <p:spPr>
          <a:xfrm>
            <a:off x="401816" y="1156183"/>
            <a:ext cx="11832317" cy="8018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2000" dirty="0">
                <a:solidFill>
                  <a:srgbClr val="002060"/>
                </a:solidFill>
                <a:latin typeface="Montserrat" pitchFamily="2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srgbClr val="002060"/>
                </a:solidFill>
                <a:latin typeface="Montserrat" pitchFamily="2" charset="0"/>
                <a:cs typeface="Arial" panose="020B0604020202020204" pitchFamily="34" charset="0"/>
              </a:rPr>
              <a:t>🌱 The GREENSMARTMED Vision – </a:t>
            </a:r>
            <a:r>
              <a:rPr lang="en-US" sz="2000" b="1" dirty="0">
                <a:solidFill>
                  <a:srgbClr val="00B0F0"/>
                </a:solidFill>
                <a:latin typeface="Montserrat" pitchFamily="2" charset="0"/>
                <a:cs typeface="Arial" panose="020B0604020202020204" pitchFamily="34" charset="0"/>
              </a:rPr>
              <a:t>BUILDING A CIRCULAR FUTURE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000" b="1" dirty="0">
              <a:solidFill>
                <a:srgbClr val="00B0F0"/>
              </a:solidFill>
              <a:latin typeface="Montserrat" pitchFamily="2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1724C61-AB06-8072-2E5E-21B69E2156A6}"/>
              </a:ext>
            </a:extLst>
          </p:cNvPr>
          <p:cNvSpPr txBox="1"/>
          <p:nvPr/>
        </p:nvSpPr>
        <p:spPr>
          <a:xfrm>
            <a:off x="-211262" y="4597365"/>
            <a:ext cx="12833457" cy="4610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b="1" i="1" dirty="0">
                <a:solidFill>
                  <a:srgbClr val="002060"/>
                </a:solidFill>
                <a:latin typeface="Montserrat" pitchFamily="2" charset="0"/>
                <a:cs typeface="Arial" panose="020B0604020202020204" pitchFamily="34" charset="0"/>
              </a:rPr>
              <a:t>Circularity works only when all actors collaborate and share responsibility, data, and vision</a:t>
            </a: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93DF4D5B-536F-E411-BCA4-0E31E33FC997}"/>
              </a:ext>
            </a:extLst>
          </p:cNvPr>
          <p:cNvSpPr/>
          <p:nvPr/>
        </p:nvSpPr>
        <p:spPr>
          <a:xfrm>
            <a:off x="5161310" y="2687026"/>
            <a:ext cx="1033670" cy="811237"/>
          </a:xfrm>
          <a:prstGeom prst="rightArrow">
            <a:avLst/>
          </a:prstGeom>
          <a:solidFill>
            <a:srgbClr val="00B0F0"/>
          </a:solidFill>
          <a:scene3d>
            <a:camera prst="perspectiveRigh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A9C6283-F0BB-E94F-0BB1-D969C4884848}"/>
              </a:ext>
            </a:extLst>
          </p:cNvPr>
          <p:cNvSpPr txBox="1"/>
          <p:nvPr/>
        </p:nvSpPr>
        <p:spPr>
          <a:xfrm>
            <a:off x="6205467" y="1877413"/>
            <a:ext cx="5395540" cy="15791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  <a:latin typeface="Montserrat" pitchFamily="2" charset="0"/>
                <a:cs typeface="Arial" panose="020B0604020202020204" pitchFamily="34" charset="0"/>
              </a:rPr>
              <a:t>EPR &amp; DPP as enablers of innovation</a:t>
            </a:r>
          </a:p>
          <a:p>
            <a:pPr algn="ctr"/>
            <a:endParaRPr lang="en-US" sz="2000" b="1" dirty="0">
              <a:solidFill>
                <a:srgbClr val="002060"/>
              </a:solidFill>
              <a:latin typeface="Montserrat" pitchFamily="2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Montserrat" pitchFamily="2" charset="0"/>
                <a:cs typeface="Arial" panose="020B0604020202020204" pitchFamily="34" charset="0"/>
              </a:rPr>
              <a:t>GOVERNANCE &amp; ACCOUNTABILITY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Montserrat" pitchFamily="2" charset="0"/>
                <a:cs typeface="Arial" panose="020B0604020202020204" pitchFamily="34" charset="0"/>
              </a:rPr>
              <a:t>DATA &amp; TRUST</a:t>
            </a:r>
            <a:endParaRPr lang="en-GB" sz="2000" dirty="0">
              <a:solidFill>
                <a:srgbClr val="002060"/>
              </a:solidFill>
              <a:latin typeface="Montserrat" pitchFamily="2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8BA3BB-266A-373E-B93F-29A5DF31FCCD}"/>
              </a:ext>
            </a:extLst>
          </p:cNvPr>
          <p:cNvSpPr txBox="1"/>
          <p:nvPr/>
        </p:nvSpPr>
        <p:spPr>
          <a:xfrm>
            <a:off x="518491" y="4966118"/>
            <a:ext cx="11598965" cy="10182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400" b="1" kern="0" dirty="0">
                <a:solidFill>
                  <a:srgbClr val="00B0F0"/>
                </a:solidFill>
                <a:effectLst/>
                <a:latin typeface="Montserrat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EPR </a:t>
            </a:r>
            <a:r>
              <a:rPr lang="en-US" sz="2400" b="1" kern="0" dirty="0">
                <a:solidFill>
                  <a:srgbClr val="00B0F0"/>
                </a:solidFill>
                <a:latin typeface="Montserrat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&amp; DPP CAN LEAD THE WAY TO CIRCULAR </a:t>
            </a:r>
          </a:p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400" b="1" kern="0" dirty="0">
                <a:solidFill>
                  <a:srgbClr val="00B0F0"/>
                </a:solidFill>
                <a:latin typeface="Montserrat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400" b="1" kern="0" dirty="0">
                <a:solidFill>
                  <a:srgbClr val="00B0F0"/>
                </a:solidFill>
                <a:effectLst/>
                <a:latin typeface="Montserrat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GREEN MANUFACTURING</a:t>
            </a:r>
            <a:endParaRPr lang="it-IT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30633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FF0519-D34A-7494-3251-8DEBF1E426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89147FA-F2AE-2070-4007-53977CC80B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590" y="232960"/>
            <a:ext cx="9330890" cy="113145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5818AF8-C529-7183-5328-9C920273E597}"/>
              </a:ext>
            </a:extLst>
          </p:cNvPr>
          <p:cNvSpPr txBox="1"/>
          <p:nvPr/>
        </p:nvSpPr>
        <p:spPr>
          <a:xfrm>
            <a:off x="1455517" y="1731715"/>
            <a:ext cx="9280963" cy="246221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2400" b="1" dirty="0">
                <a:solidFill>
                  <a:srgbClr val="0070C0"/>
                </a:solidFill>
                <a:latin typeface="Montserrat" pitchFamily="2" charset="0"/>
                <a:cs typeface="Arial" panose="020B0604020202020204" pitchFamily="34" charset="0"/>
              </a:rPr>
              <a:t>Interreg Euro-MED GREENSMARTMED </a:t>
            </a:r>
          </a:p>
          <a:p>
            <a:pPr algn="ctr"/>
            <a:r>
              <a:rPr lang="en-GB" b="1" dirty="0">
                <a:solidFill>
                  <a:srgbClr val="00B0F0"/>
                </a:solidFill>
                <a:latin typeface="Montserrat" pitchFamily="2" charset="0"/>
                <a:cs typeface="Arial" panose="020B0604020202020204" pitchFamily="34" charset="0"/>
              </a:rPr>
              <a:t>Transnational Event</a:t>
            </a:r>
          </a:p>
          <a:p>
            <a:pPr algn="ctr"/>
            <a:endParaRPr lang="en-GB" sz="1200" b="1" dirty="0">
              <a:solidFill>
                <a:srgbClr val="00B0F0"/>
              </a:solidFill>
              <a:latin typeface="Montserrat" pitchFamily="2" charset="0"/>
              <a:cs typeface="Arial" panose="020B0604020202020204" pitchFamily="34" charset="0"/>
            </a:endParaRPr>
          </a:p>
          <a:p>
            <a:pPr algn="ctr"/>
            <a:r>
              <a:rPr lang="en-GB" sz="2400" b="1" i="1" noProof="0" dirty="0">
                <a:solidFill>
                  <a:srgbClr val="164193"/>
                </a:solidFill>
                <a:latin typeface="Montserrat" pitchFamily="2" charset="0"/>
                <a:cs typeface="Arial" panose="020B0604020202020204" pitchFamily="34" charset="0"/>
              </a:rPr>
              <a:t>Building a Circular Textile Future through </a:t>
            </a:r>
          </a:p>
          <a:p>
            <a:pPr algn="ctr"/>
            <a:r>
              <a:rPr lang="en-GB" sz="2400" b="1" i="1" noProof="0" dirty="0">
                <a:solidFill>
                  <a:srgbClr val="164193"/>
                </a:solidFill>
                <a:latin typeface="Montserrat" pitchFamily="2" charset="0"/>
                <a:cs typeface="Arial" panose="020B0604020202020204" pitchFamily="34" charset="0"/>
              </a:rPr>
              <a:t>Regional &amp; Transnational Collaboration on EPR and DPP</a:t>
            </a:r>
          </a:p>
          <a:p>
            <a:pPr algn="ctr"/>
            <a:endParaRPr lang="en-GB" sz="1600" b="1" noProof="0" dirty="0">
              <a:solidFill>
                <a:srgbClr val="0070C0"/>
              </a:solidFill>
              <a:latin typeface="Montserrat" pitchFamily="2" charset="0"/>
              <a:cs typeface="Arial" panose="020B0604020202020204" pitchFamily="34" charset="0"/>
            </a:endParaRPr>
          </a:p>
          <a:p>
            <a:pPr algn="ctr"/>
            <a:r>
              <a:rPr lang="en-GB" b="1" noProof="0" dirty="0">
                <a:solidFill>
                  <a:srgbClr val="0070C0"/>
                </a:solidFill>
                <a:latin typeface="Montserrat" pitchFamily="2" charset="0"/>
                <a:cs typeface="Arial" panose="020B0604020202020204" pitchFamily="34" charset="0"/>
              </a:rPr>
              <a:t>6 November 2025</a:t>
            </a:r>
          </a:p>
          <a:p>
            <a:pPr algn="ctr"/>
            <a:endParaRPr lang="en-GB" noProof="0" dirty="0">
              <a:solidFill>
                <a:srgbClr val="0070C0"/>
              </a:solidFill>
              <a:latin typeface="Montserrat" pitchFamily="2" charset="0"/>
              <a:cs typeface="Arial" panose="020B0604020202020204" pitchFamily="34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704A619-0D1C-5BAF-DE44-9B41877A2C54}"/>
              </a:ext>
            </a:extLst>
          </p:cNvPr>
          <p:cNvCxnSpPr/>
          <p:nvPr/>
        </p:nvCxnSpPr>
        <p:spPr>
          <a:xfrm>
            <a:off x="1925934" y="3444240"/>
            <a:ext cx="8340132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green text on a black background&#10;&#10;AI-generated content may be incorrect.">
            <a:extLst>
              <a:ext uri="{FF2B5EF4-FFF2-40B4-BE49-F238E27FC236}">
                <a16:creationId xmlns:a16="http://schemas.microsoft.com/office/drawing/2014/main" id="{70F6D5D3-9EC7-9496-F0A7-D454A653AF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891" y="3814665"/>
            <a:ext cx="5081161" cy="122445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0A6C94C-EA24-D02D-C201-3D541FD5A299}"/>
              </a:ext>
            </a:extLst>
          </p:cNvPr>
          <p:cNvSpPr txBox="1"/>
          <p:nvPr/>
        </p:nvSpPr>
        <p:spPr>
          <a:xfrm>
            <a:off x="1557991" y="4866769"/>
            <a:ext cx="928096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2400" b="1" i="1" noProof="0" dirty="0">
                <a:solidFill>
                  <a:srgbClr val="0070C0"/>
                </a:solidFill>
                <a:latin typeface="Montserrat" pitchFamily="2" charset="0"/>
                <a:cs typeface="Arial" panose="020B0604020202020204" pitchFamily="34" charset="0"/>
              </a:rPr>
              <a:t>THANK YOU FOR YOUR ATTENTION!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0CF07A-BE18-6DD1-FABB-82A7FCF381DA}"/>
              </a:ext>
            </a:extLst>
          </p:cNvPr>
          <p:cNvSpPr txBox="1"/>
          <p:nvPr/>
        </p:nvSpPr>
        <p:spPr>
          <a:xfrm>
            <a:off x="1833880" y="5409544"/>
            <a:ext cx="4262120" cy="12919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b="1" dirty="0">
                <a:solidFill>
                  <a:srgbClr val="164193"/>
                </a:solidFill>
                <a:latin typeface="Montserrat" pitchFamily="2" charset="0"/>
                <a:cs typeface="Arial" panose="020B0604020202020204" pitchFamily="34" charset="0"/>
              </a:rPr>
              <a:t>Valentina Oliviero</a:t>
            </a:r>
          </a:p>
          <a:p>
            <a:pPr>
              <a:lnSpc>
                <a:spcPct val="150000"/>
              </a:lnSpc>
            </a:pPr>
            <a:r>
              <a:rPr lang="en-GB" noProof="0" dirty="0">
                <a:solidFill>
                  <a:srgbClr val="164193"/>
                </a:solidFill>
                <a:latin typeface="Montserrat" pitchFamily="2" charset="0"/>
                <a:cs typeface="Arial" panose="020B0604020202020204" pitchFamily="34" charset="0"/>
              </a:rPr>
              <a:t>Project Area Coordinator</a:t>
            </a:r>
          </a:p>
          <a:p>
            <a:pPr>
              <a:lnSpc>
                <a:spcPct val="150000"/>
              </a:lnSpc>
            </a:pPr>
            <a:r>
              <a:rPr lang="en-GB" dirty="0">
                <a:solidFill>
                  <a:srgbClr val="164193"/>
                </a:solidFill>
                <a:latin typeface="Montserrat" pitchFamily="2" charset="0"/>
                <a:cs typeface="Arial" panose="020B0604020202020204" pitchFamily="34" charset="0"/>
              </a:rPr>
              <a:t>CUEIM</a:t>
            </a:r>
            <a:endParaRPr lang="en-GB" noProof="0" dirty="0">
              <a:solidFill>
                <a:srgbClr val="164193"/>
              </a:solidFill>
              <a:latin typeface="Montserrat" pitchFamily="2" charset="0"/>
              <a:cs typeface="Arial" panose="020B0604020202020204" pitchFamily="34" charset="0"/>
            </a:endParaRPr>
          </a:p>
        </p:txBody>
      </p:sp>
      <p:pic>
        <p:nvPicPr>
          <p:cNvPr id="8" name="Picture 7" descr="A blue and white logo&#10;&#10;AI-generated content may be incorrect.">
            <a:extLst>
              <a:ext uri="{FF2B5EF4-FFF2-40B4-BE49-F238E27FC236}">
                <a16:creationId xmlns:a16="http://schemas.microsoft.com/office/drawing/2014/main" id="{129B71F2-8D7A-A106-604E-AECE3E193F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112" y="5522541"/>
            <a:ext cx="1765880" cy="957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5768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2400bc3-3e2b-46c7-afdd-340a55eebf04">
      <Terms xmlns="http://schemas.microsoft.com/office/infopath/2007/PartnerControls"/>
    </lcf76f155ced4ddcb4097134ff3c332f>
    <TaxCatchAll xmlns="8c9bcbf2-6421-4854-a4cb-347b5fd2db9d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1A9A92D649BBDF49A01EC7419D2245D1" ma:contentTypeVersion="18" ma:contentTypeDescription="Creare un nuovo documento." ma:contentTypeScope="" ma:versionID="f21747c292f2469c5f17073c6a904cb2">
  <xsd:schema xmlns:xsd="http://www.w3.org/2001/XMLSchema" xmlns:xs="http://www.w3.org/2001/XMLSchema" xmlns:p="http://schemas.microsoft.com/office/2006/metadata/properties" xmlns:ns2="62400bc3-3e2b-46c7-afdd-340a55eebf04" xmlns:ns3="8c9bcbf2-6421-4854-a4cb-347b5fd2db9d" targetNamespace="http://schemas.microsoft.com/office/2006/metadata/properties" ma:root="true" ma:fieldsID="3ebcd04bbaa4079d62663f620fe04bd2" ns2:_="" ns3:_="">
    <xsd:import namespace="62400bc3-3e2b-46c7-afdd-340a55eebf04"/>
    <xsd:import namespace="8c9bcbf2-6421-4854-a4cb-347b5fd2db9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400bc3-3e2b-46c7-afdd-340a55eebf0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Tag immagine" ma:readOnly="false" ma:fieldId="{5cf76f15-5ced-4ddc-b409-7134ff3c332f}" ma:taxonomyMulti="true" ma:sspId="93817ca0-46aa-4b05-8fde-63b6d03f3c0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9bcbf2-6421-4854-a4cb-347b5fd2db9d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5ae1fbc-91b0-4e25-b13b-eafc4b6a18bb}" ma:internalName="TaxCatchAll" ma:showField="CatchAllData" ma:web="8c9bcbf2-6421-4854-a4cb-347b5fd2db9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4438A7C-628C-48A7-9938-716C9A6F7716}">
  <ds:schemaRefs>
    <ds:schemaRef ds:uri="62400bc3-3e2b-46c7-afdd-340a55eebf04"/>
    <ds:schemaRef ds:uri="8c9bcbf2-6421-4854-a4cb-347b5fd2db9d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345BFB88-934F-4F06-BBF5-2164C8F44F4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6A6F59B-22A3-4FD4-820F-4444A84D6F96}">
  <ds:schemaRefs>
    <ds:schemaRef ds:uri="62400bc3-3e2b-46c7-afdd-340a55eebf04"/>
    <ds:schemaRef ds:uri="8c9bcbf2-6421-4854-a4cb-347b5fd2db9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7064</TotalTime>
  <Words>514</Words>
  <Application>Microsoft Office PowerPoint</Application>
  <PresentationFormat>Widescreen</PresentationFormat>
  <Paragraphs>110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Aptos</vt:lpstr>
      <vt:lpstr>Aptos Display</vt:lpstr>
      <vt:lpstr>Arial</vt:lpstr>
      <vt:lpstr>Calibri</vt:lpstr>
      <vt:lpstr>Montserrat</vt:lpstr>
      <vt:lpstr>Office Theme</vt:lpstr>
      <vt:lpstr>PowerPoint Presentation</vt:lpstr>
      <vt:lpstr>From Compliance to Innovation: How EPR and DPP Enable Green Manufacturing</vt:lpstr>
      <vt:lpstr>From Compliance to Innovation: How EPR and DPP Enable Green Manufacturing</vt:lpstr>
      <vt:lpstr>From Compliance to Innovation: How EPR and DPP Enable Green Manufacturing</vt:lpstr>
      <vt:lpstr>From Compliance to Innovation: How EPR and DPP Enable Green Manufacturing</vt:lpstr>
      <vt:lpstr>From Compliance to Innovation: How EPR and DPP Enable Green Manufacturing</vt:lpstr>
      <vt:lpstr>From Compliance to Innovation: How EPR and DPP Enable Green Manufacturing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Carlo Mondani | AFIL</dc:creator>
  <cp:lastModifiedBy>Valentina Oliviero - CUEIM</cp:lastModifiedBy>
  <cp:revision>127</cp:revision>
  <dcterms:created xsi:type="dcterms:W3CDTF">2024-07-03T10:03:21Z</dcterms:created>
  <dcterms:modified xsi:type="dcterms:W3CDTF">2025-11-06T01:18:59Z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0x0101001A9A92D649BBDF49A01EC7419D2245D1</vt:lpwstr>
  </property>
  <property fmtid="{D5CDD505-2E9C-101B-9397-08002B2CF9AE}" pid="3" name="MediaServiceImageTags">
    <vt:lpwstr/>
  </property>
</Properties>
</file>