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0"/>
  </p:notesMasterIdLst>
  <p:sldIdLst>
    <p:sldId id="256" r:id="rId5"/>
    <p:sldId id="303" r:id="rId6"/>
    <p:sldId id="304" r:id="rId7"/>
    <p:sldId id="302"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3"/>
    <a:srgbClr val="FFE2A7"/>
    <a:srgbClr val="CCECFF"/>
    <a:srgbClr val="AFFFCA"/>
    <a:srgbClr val="FFFFCC"/>
    <a:srgbClr val="93FFFF"/>
    <a:srgbClr val="FFCC99"/>
    <a:srgbClr val="CCFFFF"/>
    <a:srgbClr val="CCCCFF"/>
    <a:srgbClr val="53F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0264" autoAdjust="0"/>
  </p:normalViewPr>
  <p:slideViewPr>
    <p:cSldViewPr snapToGrid="0">
      <p:cViewPr varScale="1">
        <p:scale>
          <a:sx n="100" d="100"/>
          <a:sy n="100" d="100"/>
        </p:scale>
        <p:origin x="22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4205-509C-434C-8F71-9A8A15BD8F5D}"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EED7B-1989-4BB7-AE90-C3D57797BA27}" type="slidenum">
              <a:rPr lang="en-GB" smtClean="0"/>
              <a:t>‹#›</a:t>
            </a:fld>
            <a:endParaRPr lang="en-GB"/>
          </a:p>
        </p:txBody>
      </p:sp>
    </p:spTree>
    <p:extLst>
      <p:ext uri="{BB962C8B-B14F-4D97-AF65-F5344CB8AC3E}">
        <p14:creationId xmlns:p14="http://schemas.microsoft.com/office/powerpoint/2010/main" val="179566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EB8E-087F-81CD-045F-CB7156BB79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C8CF0D-D565-C228-79AA-1AE7A3CE8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83D764-472E-3B71-A555-86F9B3BCD1B1}"/>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29E4DB4F-CBC6-4ED0-B5AF-828CF54E84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40975-ACA9-173B-B22E-528351042AE2}"/>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EE0BFFAB-849E-1E16-2A53-61B0C060106B}"/>
              </a:ext>
            </a:extLst>
          </p:cNvPr>
          <p:cNvPicPr>
            <a:picLocks noChangeAspect="1"/>
          </p:cNvPicPr>
          <p:nvPr userDrawn="1"/>
        </p:nvPicPr>
        <p:blipFill rotWithShape="1">
          <a:blip r:embed="rId2"/>
          <a:srcRect l="23516" t="25892" r="29790" b="13682"/>
          <a:stretch/>
        </p:blipFill>
        <p:spPr>
          <a:xfrm>
            <a:off x="-3267303" y="-970754"/>
            <a:ext cx="5762960" cy="8914837"/>
          </a:xfrm>
          <a:prstGeom prst="rect">
            <a:avLst/>
          </a:prstGeom>
        </p:spPr>
      </p:pic>
      <p:pic>
        <p:nvPicPr>
          <p:cNvPr id="8" name="Image 28">
            <a:extLst>
              <a:ext uri="{FF2B5EF4-FFF2-40B4-BE49-F238E27FC236}">
                <a16:creationId xmlns:a16="http://schemas.microsoft.com/office/drawing/2014/main" id="{853EF860-2B2A-B8B1-9099-8F24000EDED8}"/>
              </a:ext>
            </a:extLst>
          </p:cNvPr>
          <p:cNvPicPr>
            <a:picLocks noChangeAspect="1"/>
          </p:cNvPicPr>
          <p:nvPr userDrawn="1"/>
        </p:nvPicPr>
        <p:blipFill rotWithShape="1">
          <a:blip r:embed="rId2"/>
          <a:srcRect l="23516" t="25892" r="29790" b="13682"/>
          <a:stretch/>
        </p:blipFill>
        <p:spPr>
          <a:xfrm flipH="1" flipV="1">
            <a:off x="9803525" y="-1028419"/>
            <a:ext cx="5762960" cy="8914837"/>
          </a:xfrm>
          <a:prstGeom prst="rect">
            <a:avLst/>
          </a:prstGeom>
        </p:spPr>
      </p:pic>
    </p:spTree>
    <p:extLst>
      <p:ext uri="{BB962C8B-B14F-4D97-AF65-F5344CB8AC3E}">
        <p14:creationId xmlns:p14="http://schemas.microsoft.com/office/powerpoint/2010/main" val="385466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31F7-E991-555A-717C-48A01501D25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6573482-550B-5AFB-AC5B-2837234586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935CFA2-6D14-B8CF-BE2A-6630372F88D7}"/>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46AE9563-3536-CE9A-270F-50C755A7A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FD8AE-2063-D03C-8D95-CCD182F56FAA}"/>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3EB0930D-CFB2-D42E-ADB3-840B071B32E2}"/>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33525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84042-5F6D-5D4F-1A36-BCB9E15B3A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F7B1D9-CFE9-A578-8681-DF97DB2775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4DE279-0949-2196-3089-ED1B7D1B8DC7}"/>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01F22DA2-EEEA-AA79-6B6E-C3E068D88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BF693-DAD5-5AAA-2311-C6CE53B1211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94EAD259-B607-0735-3319-96A1658B0955}"/>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9045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CA3-D732-5CF6-2A25-21DD13D6BD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3EEF8A-2607-AA94-9EAD-CB97DBA3E1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FB65F1-1087-26BF-37FC-740D73F5ABBA}"/>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E3989B8F-8281-FCDF-D023-04AEA9301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427BBD-A6CF-BF5B-9226-6DEC78DD641B}"/>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36A46800-4347-8788-8E68-9E4AC3E77DD4}"/>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663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6EBE-8309-F256-CAC5-21363FD742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9ED3A8A-C303-7E4A-7D99-01EF86CB5A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6306F1-6F52-786F-093F-5648FF964176}"/>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C409AB5D-B645-16AE-5027-8F224EDAF6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CEAB1-984F-E6B8-1A58-37BB325E9BBE}"/>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7C82ECC6-ED56-0021-3626-870A4850146D}"/>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87503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8DB3-0020-AFA4-433C-BA1D41867B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72212A-CCD7-D5F1-4B95-F0E43B3B9B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A57B0A5-2154-257D-4F1F-7097C58DAD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5FD6535-7D5E-47EE-669E-FE497BFED033}"/>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6" name="Footer Placeholder 5">
            <a:extLst>
              <a:ext uri="{FF2B5EF4-FFF2-40B4-BE49-F238E27FC236}">
                <a16:creationId xmlns:a16="http://schemas.microsoft.com/office/drawing/2014/main" id="{AEC1BAB5-BD6C-080C-8914-3A2752DD3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A4D6F6-F361-EB6F-2621-6CEB7FB2003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390B127C-AD1D-BCFF-A9BA-C8700719AB09}"/>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pic>
        <p:nvPicPr>
          <p:cNvPr id="9" name="Picture 3">
            <a:extLst>
              <a:ext uri="{FF2B5EF4-FFF2-40B4-BE49-F238E27FC236}">
                <a16:creationId xmlns:a16="http://schemas.microsoft.com/office/drawing/2014/main" id="{FBA55610-6E64-2C6F-3BCB-70A479408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9986" y="5883800"/>
            <a:ext cx="7502013" cy="909684"/>
          </a:xfrm>
          <a:prstGeom prst="rect">
            <a:avLst/>
          </a:prstGeom>
        </p:spPr>
      </p:pic>
      <p:cxnSp>
        <p:nvCxnSpPr>
          <p:cNvPr id="10" name="Straight Connector 8">
            <a:extLst>
              <a:ext uri="{FF2B5EF4-FFF2-40B4-BE49-F238E27FC236}">
                <a16:creationId xmlns:a16="http://schemas.microsoft.com/office/drawing/2014/main" id="{04F4A788-16E3-F509-FEF1-1ABAF7ADF411}"/>
              </a:ext>
            </a:extLst>
          </p:cNvPr>
          <p:cNvCxnSpPr>
            <a:cxnSpLocks/>
          </p:cNvCxnSpPr>
          <p:nvPr userDrawn="1"/>
        </p:nvCxnSpPr>
        <p:spPr>
          <a:xfrm>
            <a:off x="0" y="5880366"/>
            <a:ext cx="12192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94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60D1-0420-BE9D-C6CC-6EA84BCFBAD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4E6F4E0-9091-BB19-74D6-4DD563322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235B7-D110-62D8-CB51-4E0FA4ECE3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8BB0C-3F29-EA65-EE9E-A06EBD14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6D729-FCB6-976B-A1C1-B5D904AEB5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09FE2B7-388A-7596-EDA2-0A6F285F9834}"/>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8" name="Footer Placeholder 7">
            <a:extLst>
              <a:ext uri="{FF2B5EF4-FFF2-40B4-BE49-F238E27FC236}">
                <a16:creationId xmlns:a16="http://schemas.microsoft.com/office/drawing/2014/main" id="{206BE723-69D7-14A6-9F95-51C20C568A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D0610-A356-BCB3-1984-DBA7E388630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10" name="Image 28">
            <a:extLst>
              <a:ext uri="{FF2B5EF4-FFF2-40B4-BE49-F238E27FC236}">
                <a16:creationId xmlns:a16="http://schemas.microsoft.com/office/drawing/2014/main" id="{6BCDD72C-0A56-BD78-667A-2B0F515269FA}"/>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1151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54AF-2BA6-D900-FC4F-805DCA5332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ABE12-CE91-454C-424B-974D2697D2B0}"/>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4" name="Footer Placeholder 3">
            <a:extLst>
              <a:ext uri="{FF2B5EF4-FFF2-40B4-BE49-F238E27FC236}">
                <a16:creationId xmlns:a16="http://schemas.microsoft.com/office/drawing/2014/main" id="{6FB7D9F7-AF9F-2019-5AE1-7297B88681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9697D5-974B-F063-FDB8-14534E29A6D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6" name="Image 28">
            <a:extLst>
              <a:ext uri="{FF2B5EF4-FFF2-40B4-BE49-F238E27FC236}">
                <a16:creationId xmlns:a16="http://schemas.microsoft.com/office/drawing/2014/main" id="{41C49BF5-0A16-169A-DA95-1B86B152D1BF}"/>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61247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3E1FC-1BCE-AF7C-D7AE-9FD3EB2FE6C6}"/>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3" name="Footer Placeholder 2">
            <a:extLst>
              <a:ext uri="{FF2B5EF4-FFF2-40B4-BE49-F238E27FC236}">
                <a16:creationId xmlns:a16="http://schemas.microsoft.com/office/drawing/2014/main" id="{FE0706A3-3924-9A0E-A4F9-E8E09F303A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8D337D-7068-7324-825D-7F8EBD060A4E}"/>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5" name="Image 28">
            <a:extLst>
              <a:ext uri="{FF2B5EF4-FFF2-40B4-BE49-F238E27FC236}">
                <a16:creationId xmlns:a16="http://schemas.microsoft.com/office/drawing/2014/main" id="{AA8FD7CC-9C3D-AA7A-6D44-96167B9BA689}"/>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257631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5E51-2F13-C670-3A55-410923E120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80DDB10-1B55-75C6-D0E8-C140CBE4F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7898A59-A9F1-5626-EF30-3D45C7B1D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A95BD4-C13F-8A73-8D03-9B9AC3DD91A2}"/>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6" name="Footer Placeholder 5">
            <a:extLst>
              <a:ext uri="{FF2B5EF4-FFF2-40B4-BE49-F238E27FC236}">
                <a16:creationId xmlns:a16="http://schemas.microsoft.com/office/drawing/2014/main" id="{0624F73B-782A-18EE-8305-1B712E9A1C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E8BD0-CC70-6D2E-F625-C5C359FF544A}"/>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A4DF6506-AE5F-6044-6F96-52BACF84CED3}"/>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5867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5ACB-765B-37E5-684B-5675E62808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9B72237-BD25-C3A2-36B2-CEB2CADE0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C1509-2261-4905-1621-C151F809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BF9BFA-8009-B3A9-3012-AC02D82CD586}"/>
              </a:ext>
            </a:extLst>
          </p:cNvPr>
          <p:cNvSpPr>
            <a:spLocks noGrp="1"/>
          </p:cNvSpPr>
          <p:nvPr>
            <p:ph type="dt" sz="half" idx="10"/>
          </p:nvPr>
        </p:nvSpPr>
        <p:spPr/>
        <p:txBody>
          <a:bodyPr/>
          <a:lstStyle/>
          <a:p>
            <a:fld id="{AE940493-1F71-4F77-836C-410095C65537}" type="datetimeFigureOut">
              <a:rPr lang="en-GB" smtClean="0"/>
              <a:t>03/11/2025</a:t>
            </a:fld>
            <a:endParaRPr lang="en-GB"/>
          </a:p>
        </p:txBody>
      </p:sp>
      <p:sp>
        <p:nvSpPr>
          <p:cNvPr id="6" name="Footer Placeholder 5">
            <a:extLst>
              <a:ext uri="{FF2B5EF4-FFF2-40B4-BE49-F238E27FC236}">
                <a16:creationId xmlns:a16="http://schemas.microsoft.com/office/drawing/2014/main" id="{4A28A7EC-D5E9-451C-DEC2-420445A92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ECABD-7107-F948-5584-FA496538FC41}"/>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87391E48-CF91-B12D-B51B-332366C2C2C3}"/>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6146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6C8B6-C64F-E2E4-360D-124C23822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B6AD6F2-F759-020D-2C3A-A6A9EBFA3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BB6D52-2225-7C2D-ECA1-979552238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940493-1F71-4F77-836C-410095C65537}" type="datetimeFigureOut">
              <a:rPr lang="en-GB" smtClean="0"/>
              <a:t>03/11/2025</a:t>
            </a:fld>
            <a:endParaRPr lang="en-GB"/>
          </a:p>
        </p:txBody>
      </p:sp>
      <p:sp>
        <p:nvSpPr>
          <p:cNvPr id="5" name="Footer Placeholder 4">
            <a:extLst>
              <a:ext uri="{FF2B5EF4-FFF2-40B4-BE49-F238E27FC236}">
                <a16:creationId xmlns:a16="http://schemas.microsoft.com/office/drawing/2014/main" id="{C05D7E64-A428-4D84-55D9-D0ABB8A15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D3D413-7D71-A1A1-1EBF-D85311150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36FBB6-1EFB-4954-9C49-F6EEF9A02666}" type="slidenum">
              <a:rPr lang="en-GB" smtClean="0"/>
              <a:t>‹#›</a:t>
            </a:fld>
            <a:endParaRPr lang="en-GB"/>
          </a:p>
        </p:txBody>
      </p:sp>
    </p:spTree>
    <p:extLst>
      <p:ext uri="{BB962C8B-B14F-4D97-AF65-F5344CB8AC3E}">
        <p14:creationId xmlns:p14="http://schemas.microsoft.com/office/powerpoint/2010/main" val="16647879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B7AD03-22B6-34F3-CFCF-D303B8DB7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590" y="232960"/>
            <a:ext cx="9330890" cy="1131451"/>
          </a:xfrm>
          <a:prstGeom prst="rect">
            <a:avLst/>
          </a:prstGeom>
        </p:spPr>
      </p:pic>
      <p:sp>
        <p:nvSpPr>
          <p:cNvPr id="10" name="TextBox 9">
            <a:extLst>
              <a:ext uri="{FF2B5EF4-FFF2-40B4-BE49-F238E27FC236}">
                <a16:creationId xmlns:a16="http://schemas.microsoft.com/office/drawing/2014/main" id="{85FBBFBE-EBAC-D832-87D4-AE24B379E27C}"/>
              </a:ext>
            </a:extLst>
          </p:cNvPr>
          <p:cNvSpPr txBox="1"/>
          <p:nvPr/>
        </p:nvSpPr>
        <p:spPr>
          <a:xfrm>
            <a:off x="1455515" y="1887631"/>
            <a:ext cx="9280963" cy="2462213"/>
          </a:xfrm>
          <a:prstGeom prst="rect">
            <a:avLst/>
          </a:prstGeom>
          <a:noFill/>
        </p:spPr>
        <p:txBody>
          <a:bodyPr wrap="square" rtlCol="0" anchor="ctr">
            <a:spAutoFit/>
          </a:bodyPr>
          <a:lstStyle/>
          <a:p>
            <a:pPr algn="ctr"/>
            <a:r>
              <a:rPr lang="en-GB" sz="2400" b="1" dirty="0">
                <a:solidFill>
                  <a:srgbClr val="0070C0"/>
                </a:solidFill>
                <a:latin typeface="Montserrat" pitchFamily="2" charset="0"/>
                <a:cs typeface="Arial" panose="020B0604020202020204" pitchFamily="34" charset="0"/>
              </a:rPr>
              <a:t>Interreg Euro-MED GREENSMARTMED </a:t>
            </a:r>
          </a:p>
          <a:p>
            <a:pPr algn="ctr"/>
            <a:r>
              <a:rPr lang="en-GB" b="1" dirty="0">
                <a:solidFill>
                  <a:srgbClr val="00B0F0"/>
                </a:solidFill>
                <a:latin typeface="Montserrat" pitchFamily="2" charset="0"/>
                <a:cs typeface="Arial" panose="020B0604020202020204" pitchFamily="34" charset="0"/>
              </a:rPr>
              <a:t>Transnational Event</a:t>
            </a:r>
          </a:p>
          <a:p>
            <a:pPr algn="ctr"/>
            <a:endParaRPr lang="en-GB" sz="1200" b="1" dirty="0">
              <a:solidFill>
                <a:srgbClr val="00B0F0"/>
              </a:solidFill>
              <a:latin typeface="Montserrat" pitchFamily="2" charset="0"/>
              <a:cs typeface="Arial" panose="020B0604020202020204" pitchFamily="34" charset="0"/>
            </a:endParaRPr>
          </a:p>
          <a:p>
            <a:pPr algn="ctr"/>
            <a:r>
              <a:rPr lang="en-GB" sz="2400" b="1" i="1" noProof="0" dirty="0">
                <a:solidFill>
                  <a:srgbClr val="164193"/>
                </a:solidFill>
                <a:latin typeface="Montserrat" pitchFamily="2" charset="0"/>
                <a:cs typeface="Arial" panose="020B0604020202020204" pitchFamily="34" charset="0"/>
              </a:rPr>
              <a:t>Building a Circular Textile Future through </a:t>
            </a:r>
          </a:p>
          <a:p>
            <a:pPr algn="ctr"/>
            <a:r>
              <a:rPr lang="en-GB" sz="2400" b="1" i="1" noProof="0" dirty="0">
                <a:solidFill>
                  <a:srgbClr val="164193"/>
                </a:solidFill>
                <a:latin typeface="Montserrat" pitchFamily="2" charset="0"/>
                <a:cs typeface="Arial" panose="020B0604020202020204" pitchFamily="34" charset="0"/>
              </a:rPr>
              <a:t>Regional &amp; Transnational Collaboration on EPR and DPP</a:t>
            </a:r>
          </a:p>
          <a:p>
            <a:pPr algn="ctr"/>
            <a:endParaRPr lang="en-GB" sz="1600" b="1" noProof="0" dirty="0">
              <a:solidFill>
                <a:srgbClr val="0070C0"/>
              </a:solidFill>
              <a:latin typeface="Montserrat" pitchFamily="2" charset="0"/>
              <a:cs typeface="Arial" panose="020B0604020202020204" pitchFamily="34" charset="0"/>
            </a:endParaRPr>
          </a:p>
          <a:p>
            <a:pPr algn="ctr"/>
            <a:r>
              <a:rPr lang="en-GB" b="1" noProof="0" dirty="0">
                <a:solidFill>
                  <a:srgbClr val="0070C0"/>
                </a:solidFill>
                <a:latin typeface="Montserrat" pitchFamily="2" charset="0"/>
                <a:cs typeface="Arial" panose="020B0604020202020204" pitchFamily="34" charset="0"/>
              </a:rPr>
              <a:t>6 November 2025</a:t>
            </a:r>
          </a:p>
          <a:p>
            <a:pPr algn="ctr"/>
            <a:endParaRPr lang="en-GB" noProof="0" dirty="0">
              <a:solidFill>
                <a:srgbClr val="0070C0"/>
              </a:solidFill>
              <a:latin typeface="Montserrat"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5618890-2F4A-5AFC-79BE-3623F54DE8FA}"/>
              </a:ext>
            </a:extLst>
          </p:cNvPr>
          <p:cNvCxnSpPr/>
          <p:nvPr/>
        </p:nvCxnSpPr>
        <p:spPr>
          <a:xfrm>
            <a:off x="1925932" y="3839018"/>
            <a:ext cx="834013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EE9B6C6-282A-21A8-A76F-E95B0D3145F8}"/>
              </a:ext>
            </a:extLst>
          </p:cNvPr>
          <p:cNvSpPr txBox="1"/>
          <p:nvPr/>
        </p:nvSpPr>
        <p:spPr>
          <a:xfrm>
            <a:off x="1557991" y="5368098"/>
            <a:ext cx="3308650" cy="1292020"/>
          </a:xfrm>
          <a:prstGeom prst="rect">
            <a:avLst/>
          </a:prstGeom>
          <a:noFill/>
        </p:spPr>
        <p:txBody>
          <a:bodyPr wrap="square" rtlCol="0">
            <a:spAutoFit/>
          </a:bodyPr>
          <a:lstStyle/>
          <a:p>
            <a:pPr>
              <a:lnSpc>
                <a:spcPct val="150000"/>
              </a:lnSpc>
            </a:pPr>
            <a:r>
              <a:rPr lang="en-GB" b="1" dirty="0">
                <a:solidFill>
                  <a:srgbClr val="164193"/>
                </a:solidFill>
                <a:latin typeface="Montserrat" pitchFamily="2" charset="0"/>
                <a:cs typeface="Arial" panose="020B0604020202020204" pitchFamily="34" charset="0"/>
              </a:rPr>
              <a:t>Sirma Zheleva</a:t>
            </a:r>
          </a:p>
          <a:p>
            <a:pPr>
              <a:lnSpc>
                <a:spcPct val="150000"/>
              </a:lnSpc>
            </a:pPr>
            <a:r>
              <a:rPr lang="en-US" noProof="0" dirty="0">
                <a:solidFill>
                  <a:srgbClr val="164193"/>
                </a:solidFill>
                <a:latin typeface="Montserrat" pitchFamily="2" charset="0"/>
                <a:cs typeface="Arial" panose="020B0604020202020204" pitchFamily="34" charset="0"/>
              </a:rPr>
              <a:t>Head of Sustainability Unit</a:t>
            </a:r>
          </a:p>
          <a:p>
            <a:pPr>
              <a:lnSpc>
                <a:spcPct val="150000"/>
              </a:lnSpc>
            </a:pPr>
            <a:r>
              <a:rPr lang="en-GB" dirty="0" err="1">
                <a:solidFill>
                  <a:srgbClr val="164193"/>
                </a:solidFill>
                <a:latin typeface="Montserrat" pitchFamily="2" charset="0"/>
                <a:cs typeface="Arial" panose="020B0604020202020204" pitchFamily="34" charset="0"/>
              </a:rPr>
              <a:t>TexCycle</a:t>
            </a:r>
            <a:endParaRPr lang="en-GB" dirty="0">
              <a:solidFill>
                <a:srgbClr val="164193"/>
              </a:solidFill>
              <a:latin typeface="Montserrat" pitchFamily="2" charset="0"/>
              <a:cs typeface="Arial" panose="020B0604020202020204" pitchFamily="34" charset="0"/>
            </a:endParaRPr>
          </a:p>
        </p:txBody>
      </p:sp>
      <p:pic>
        <p:nvPicPr>
          <p:cNvPr id="7" name="Picture 6" descr="A green text on a black background&#10;&#10;AI-generated content may be incorrect.">
            <a:extLst>
              <a:ext uri="{FF2B5EF4-FFF2-40B4-BE49-F238E27FC236}">
                <a16:creationId xmlns:a16="http://schemas.microsoft.com/office/drawing/2014/main" id="{BCA8A493-DC3D-2940-D699-48DDE97D4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439" y="3972336"/>
            <a:ext cx="5081161" cy="1224455"/>
          </a:xfrm>
          <a:prstGeom prst="rect">
            <a:avLst/>
          </a:prstGeom>
        </p:spPr>
      </p:pic>
      <p:pic>
        <p:nvPicPr>
          <p:cNvPr id="4" name="Picture 3" descr="A logo with arrows in the middle&#10;&#10;AI-generated content may be incorrect.">
            <a:extLst>
              <a:ext uri="{FF2B5EF4-FFF2-40B4-BE49-F238E27FC236}">
                <a16:creationId xmlns:a16="http://schemas.microsoft.com/office/drawing/2014/main" id="{B1826AFF-AB79-827D-8534-1A78E5B59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320" y="5618206"/>
            <a:ext cx="2097104" cy="579258"/>
          </a:xfrm>
          <a:prstGeom prst="rect">
            <a:avLst/>
          </a:prstGeom>
        </p:spPr>
      </p:pic>
      <p:graphicFrame>
        <p:nvGraphicFramePr>
          <p:cNvPr id="8" name="Table 7">
            <a:extLst>
              <a:ext uri="{FF2B5EF4-FFF2-40B4-BE49-F238E27FC236}">
                <a16:creationId xmlns:a16="http://schemas.microsoft.com/office/drawing/2014/main" id="{81566D12-895A-3583-CFB2-DEE894C868FA}"/>
              </a:ext>
            </a:extLst>
          </p:cNvPr>
          <p:cNvGraphicFramePr>
            <a:graphicFrameLocks noGrp="1"/>
          </p:cNvGraphicFramePr>
          <p:nvPr/>
        </p:nvGraphicFramePr>
        <p:xfrm>
          <a:off x="0" y="0"/>
          <a:ext cx="1968500" cy="177165"/>
        </p:xfrm>
        <a:graphic>
          <a:graphicData uri="http://schemas.openxmlformats.org/drawingml/2006/table">
            <a:tbl>
              <a:tblPr>
                <a:tableStyleId>{5C22544A-7EE6-4342-B048-85BDC9FD1C3A}</a:tableStyleId>
              </a:tblPr>
              <a:tblGrid>
                <a:gridCol w="1968500">
                  <a:extLst>
                    <a:ext uri="{9D8B030D-6E8A-4147-A177-3AD203B41FA5}">
                      <a16:colId xmlns:a16="http://schemas.microsoft.com/office/drawing/2014/main" val="1465268148"/>
                    </a:ext>
                  </a:extLst>
                </a:gridCol>
              </a:tblGrid>
              <a:tr h="0">
                <a:tc>
                  <a:txBody>
                    <a:bodyPr/>
                    <a:lstStyle/>
                    <a:p>
                      <a:pPr algn="l" fontAlgn="ctr">
                        <a:buNone/>
                      </a:pPr>
                      <a:r>
                        <a:rPr lang="en-GB" sz="1100" u="none" strike="noStrike" dirty="0">
                          <a:effectLst/>
                        </a:rPr>
                        <a:t>Head of Sustainability Unit</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1659300"/>
                  </a:ext>
                </a:extLst>
              </a:tr>
            </a:tbl>
          </a:graphicData>
        </a:graphic>
      </p:graphicFrame>
    </p:spTree>
    <p:extLst>
      <p:ext uri="{BB962C8B-B14F-4D97-AF65-F5344CB8AC3E}">
        <p14:creationId xmlns:p14="http://schemas.microsoft.com/office/powerpoint/2010/main" val="24081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684B-0959-2B48-A004-FC5542A846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FFDF61-5016-8F4B-3F95-D10607769753}"/>
              </a:ext>
            </a:extLst>
          </p:cNvPr>
          <p:cNvSpPr>
            <a:spLocks noGrp="1"/>
          </p:cNvSpPr>
          <p:nvPr>
            <p:ph type="title"/>
          </p:nvPr>
        </p:nvSpPr>
        <p:spPr>
          <a:xfrm>
            <a:off x="838200" y="86842"/>
            <a:ext cx="10515600" cy="1325563"/>
          </a:xfrm>
        </p:spPr>
        <p:txBody>
          <a:bodyPr>
            <a:normAutofit/>
          </a:bodyPr>
          <a:lstStyle/>
          <a:p>
            <a:pPr algn="ctr"/>
            <a:r>
              <a:rPr lang="en-GB" b="1" dirty="0">
                <a:solidFill>
                  <a:srgbClr val="0070C0"/>
                </a:solidFill>
                <a:latin typeface="Montserrat" pitchFamily="2" charset="0"/>
                <a:cs typeface="Arial" panose="020B0604020202020204" pitchFamily="34" charset="0"/>
              </a:rPr>
              <a:t>ABOUT US</a:t>
            </a:r>
          </a:p>
        </p:txBody>
      </p:sp>
      <p:pic>
        <p:nvPicPr>
          <p:cNvPr id="4" name="Picture 3">
            <a:extLst>
              <a:ext uri="{FF2B5EF4-FFF2-40B4-BE49-F238E27FC236}">
                <a16:creationId xmlns:a16="http://schemas.microsoft.com/office/drawing/2014/main" id="{56522336-D32A-03AA-B414-DA2E52EA6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986" y="5883800"/>
            <a:ext cx="7502013" cy="909684"/>
          </a:xfrm>
          <a:prstGeom prst="rect">
            <a:avLst/>
          </a:prstGeom>
        </p:spPr>
      </p:pic>
      <p:cxnSp>
        <p:nvCxnSpPr>
          <p:cNvPr id="9" name="Straight Connector 8">
            <a:extLst>
              <a:ext uri="{FF2B5EF4-FFF2-40B4-BE49-F238E27FC236}">
                <a16:creationId xmlns:a16="http://schemas.microsoft.com/office/drawing/2014/main" id="{8FA50525-33B7-C0DA-0D15-37D6284C5E40}"/>
              </a:ext>
            </a:extLst>
          </p:cNvPr>
          <p:cNvCxnSpPr>
            <a:cxnSpLocks/>
          </p:cNvCxnSpPr>
          <p:nvPr/>
        </p:nvCxnSpPr>
        <p:spPr>
          <a:xfrm>
            <a:off x="0" y="5880366"/>
            <a:ext cx="12192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Picture 1" descr="A logo with arrows in the middle&#10;&#10;AI-generated content may be incorrect.">
            <a:extLst>
              <a:ext uri="{FF2B5EF4-FFF2-40B4-BE49-F238E27FC236}">
                <a16:creationId xmlns:a16="http://schemas.microsoft.com/office/drawing/2014/main" id="{F60766A1-8FA6-4415-A5DE-748E58331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54" y="6090354"/>
            <a:ext cx="1797764" cy="496575"/>
          </a:xfrm>
          <a:prstGeom prst="rect">
            <a:avLst/>
          </a:prstGeom>
        </p:spPr>
      </p:pic>
      <p:sp>
        <p:nvSpPr>
          <p:cNvPr id="12" name="TextBox 9">
            <a:extLst>
              <a:ext uri="{FF2B5EF4-FFF2-40B4-BE49-F238E27FC236}">
                <a16:creationId xmlns:a16="http://schemas.microsoft.com/office/drawing/2014/main" id="{22D095FE-2CE8-CB99-FC52-3859D1C62D89}"/>
              </a:ext>
            </a:extLst>
          </p:cNvPr>
          <p:cNvSpPr txBox="1"/>
          <p:nvPr/>
        </p:nvSpPr>
        <p:spPr>
          <a:xfrm>
            <a:off x="1674584" y="2351562"/>
            <a:ext cx="2822989" cy="85863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80"/>
              </a:lnSpc>
            </a:pPr>
            <a:r>
              <a:rPr lang="en-US" sz="1500" b="1" dirty="0">
                <a:solidFill>
                  <a:srgbClr val="164193"/>
                </a:solidFill>
                <a:latin typeface="Montserrat" panose="00000500000000000000" pitchFamily="2" charset="-52"/>
                <a:ea typeface="Roboto" panose="02000000000000000000" pitchFamily="2" charset="0"/>
              </a:rPr>
              <a:t>2</a:t>
            </a:r>
            <a:r>
              <a:rPr lang="en-GB" sz="1500" b="1" dirty="0">
                <a:solidFill>
                  <a:srgbClr val="164193"/>
                </a:solidFill>
                <a:latin typeface="Montserrat" panose="00000500000000000000" pitchFamily="2" charset="-52"/>
                <a:ea typeface="Roboto" panose="02000000000000000000" pitchFamily="2" charset="0"/>
              </a:rPr>
              <a:t>5</a:t>
            </a:r>
            <a:r>
              <a:rPr lang="en-US" sz="1500" b="1" dirty="0">
                <a:solidFill>
                  <a:srgbClr val="164193"/>
                </a:solidFill>
                <a:latin typeface="Montserrat" panose="00000500000000000000" pitchFamily="2" charset="-52"/>
                <a:ea typeface="Roboto" panose="02000000000000000000" pitchFamily="2" charset="0"/>
              </a:rPr>
              <a:t> YEARS OF EXPERIENCE </a:t>
            </a:r>
          </a:p>
          <a:p>
            <a:pPr>
              <a:lnSpc>
                <a:spcPts val="2280"/>
              </a:lnSpc>
            </a:pPr>
            <a:r>
              <a:rPr lang="en-US" sz="1500" dirty="0">
                <a:solidFill>
                  <a:srgbClr val="164193"/>
                </a:solidFill>
                <a:latin typeface="Montserrat" panose="00000500000000000000" pitchFamily="2" charset="-52"/>
                <a:ea typeface="Roboto" panose="02000000000000000000" pitchFamily="2" charset="0"/>
              </a:rPr>
              <a:t>in the utilization of </a:t>
            </a:r>
          </a:p>
          <a:p>
            <a:pPr>
              <a:lnSpc>
                <a:spcPts val="2280"/>
              </a:lnSpc>
            </a:pPr>
            <a:r>
              <a:rPr lang="en-US" sz="1500" dirty="0">
                <a:solidFill>
                  <a:srgbClr val="164193"/>
                </a:solidFill>
                <a:latin typeface="Montserrat" panose="00000500000000000000" pitchFamily="2" charset="-52"/>
                <a:ea typeface="Roboto" panose="02000000000000000000" pitchFamily="2" charset="0"/>
              </a:rPr>
              <a:t>unwanted textiles</a:t>
            </a:r>
          </a:p>
        </p:txBody>
      </p:sp>
      <p:pic>
        <p:nvPicPr>
          <p:cNvPr id="17" name="Picture 16" descr="A blue line art of various icons&#10;&#10;AI-generated content may be incorrect.">
            <a:extLst>
              <a:ext uri="{FF2B5EF4-FFF2-40B4-BE49-F238E27FC236}">
                <a16:creationId xmlns:a16="http://schemas.microsoft.com/office/drawing/2014/main" id="{999F3840-071A-933D-2B11-11D361D8AE59}"/>
              </a:ext>
            </a:extLst>
          </p:cNvPr>
          <p:cNvPicPr>
            <a:picLocks noChangeAspect="1"/>
          </p:cNvPicPr>
          <p:nvPr/>
        </p:nvPicPr>
        <p:blipFill>
          <a:blip r:embed="rId4">
            <a:extLst>
              <a:ext uri="{28A0092B-C50C-407E-A947-70E740481C1C}">
                <a14:useLocalDpi xmlns:a14="http://schemas.microsoft.com/office/drawing/2010/main" val="0"/>
              </a:ext>
            </a:extLst>
          </a:blip>
          <a:srcRect l="3658" t="6666" r="70112" b="45831"/>
          <a:stretch>
            <a:fillRect/>
          </a:stretch>
        </p:blipFill>
        <p:spPr>
          <a:xfrm>
            <a:off x="915494" y="2385269"/>
            <a:ext cx="538835" cy="549787"/>
          </a:xfrm>
          <a:prstGeom prst="rect">
            <a:avLst/>
          </a:prstGeom>
        </p:spPr>
      </p:pic>
      <p:pic>
        <p:nvPicPr>
          <p:cNvPr id="19" name="Picture 18" descr="A blue line art of various icons&#10;&#10;AI-generated content may be incorrect.">
            <a:extLst>
              <a:ext uri="{FF2B5EF4-FFF2-40B4-BE49-F238E27FC236}">
                <a16:creationId xmlns:a16="http://schemas.microsoft.com/office/drawing/2014/main" id="{0DE08A9B-24C3-30AC-BC91-8723F3F5226B}"/>
              </a:ext>
            </a:extLst>
          </p:cNvPr>
          <p:cNvPicPr>
            <a:picLocks noChangeAspect="1"/>
          </p:cNvPicPr>
          <p:nvPr/>
        </p:nvPicPr>
        <p:blipFill>
          <a:blip r:embed="rId4">
            <a:extLst>
              <a:ext uri="{28A0092B-C50C-407E-A947-70E740481C1C}">
                <a14:useLocalDpi xmlns:a14="http://schemas.microsoft.com/office/drawing/2010/main" val="0"/>
              </a:ext>
            </a:extLst>
          </a:blip>
          <a:srcRect l="23007" t="52702" r="52718" b="5113"/>
          <a:stretch>
            <a:fillRect/>
          </a:stretch>
        </p:blipFill>
        <p:spPr>
          <a:xfrm>
            <a:off x="894230" y="3322629"/>
            <a:ext cx="561523" cy="549785"/>
          </a:xfrm>
          <a:prstGeom prst="rect">
            <a:avLst/>
          </a:prstGeom>
        </p:spPr>
      </p:pic>
      <p:sp>
        <p:nvSpPr>
          <p:cNvPr id="20" name="TextBox 9">
            <a:extLst>
              <a:ext uri="{FF2B5EF4-FFF2-40B4-BE49-F238E27FC236}">
                <a16:creationId xmlns:a16="http://schemas.microsoft.com/office/drawing/2014/main" id="{87A0B23F-6B09-8BF0-D4DA-1B17D8FC08AB}"/>
              </a:ext>
            </a:extLst>
          </p:cNvPr>
          <p:cNvSpPr txBox="1"/>
          <p:nvPr/>
        </p:nvSpPr>
        <p:spPr>
          <a:xfrm>
            <a:off x="1674585" y="3349810"/>
            <a:ext cx="2560533" cy="56368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80"/>
              </a:lnSpc>
            </a:pPr>
            <a:r>
              <a:rPr lang="en-US" sz="1500" b="1" dirty="0">
                <a:solidFill>
                  <a:srgbClr val="164193"/>
                </a:solidFill>
                <a:latin typeface="Montserrat" panose="00000500000000000000" pitchFamily="2" charset="-52"/>
                <a:ea typeface="Roboto" panose="02000000000000000000" pitchFamily="2" charset="0"/>
              </a:rPr>
              <a:t>450 EMPLOYEES </a:t>
            </a:r>
          </a:p>
          <a:p>
            <a:pPr>
              <a:lnSpc>
                <a:spcPts val="2280"/>
              </a:lnSpc>
            </a:pPr>
            <a:r>
              <a:rPr lang="en-US" sz="1500" dirty="0">
                <a:solidFill>
                  <a:srgbClr val="164193"/>
                </a:solidFill>
                <a:latin typeface="Montserrat" panose="00000500000000000000" pitchFamily="2" charset="-52"/>
                <a:ea typeface="Roboto" panose="02000000000000000000" pitchFamily="2" charset="0"/>
              </a:rPr>
              <a:t>in 4 countries</a:t>
            </a:r>
          </a:p>
        </p:txBody>
      </p:sp>
      <p:pic>
        <p:nvPicPr>
          <p:cNvPr id="22" name="Picture 21" descr="A blue line art of various icons">
            <a:extLst>
              <a:ext uri="{FF2B5EF4-FFF2-40B4-BE49-F238E27FC236}">
                <a16:creationId xmlns:a16="http://schemas.microsoft.com/office/drawing/2014/main" id="{9DA3F390-B845-8AA9-D6D0-AD0EECFC4DA1}"/>
              </a:ext>
            </a:extLst>
          </p:cNvPr>
          <p:cNvPicPr>
            <a:picLocks noChangeAspect="1"/>
          </p:cNvPicPr>
          <p:nvPr/>
        </p:nvPicPr>
        <p:blipFill>
          <a:blip r:embed="rId4">
            <a:extLst>
              <a:ext uri="{28A0092B-C50C-407E-A947-70E740481C1C}">
                <a14:useLocalDpi xmlns:a14="http://schemas.microsoft.com/office/drawing/2010/main" val="0"/>
              </a:ext>
            </a:extLst>
          </a:blip>
          <a:srcRect l="45827" t="8333" r="28797" b="47534"/>
          <a:stretch>
            <a:fillRect/>
          </a:stretch>
        </p:blipFill>
        <p:spPr>
          <a:xfrm>
            <a:off x="916209" y="4038467"/>
            <a:ext cx="555003" cy="543811"/>
          </a:xfrm>
          <a:prstGeom prst="rect">
            <a:avLst/>
          </a:prstGeom>
        </p:spPr>
      </p:pic>
      <p:sp>
        <p:nvSpPr>
          <p:cNvPr id="23" name="TextBox 9">
            <a:extLst>
              <a:ext uri="{FF2B5EF4-FFF2-40B4-BE49-F238E27FC236}">
                <a16:creationId xmlns:a16="http://schemas.microsoft.com/office/drawing/2014/main" id="{E6AB3C7D-30A7-E4B0-A7E9-98C7F015A155}"/>
              </a:ext>
            </a:extLst>
          </p:cNvPr>
          <p:cNvSpPr txBox="1"/>
          <p:nvPr/>
        </p:nvSpPr>
        <p:spPr>
          <a:xfrm>
            <a:off x="1674584" y="4022010"/>
            <a:ext cx="2090883" cy="56368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80"/>
              </a:lnSpc>
            </a:pPr>
            <a:r>
              <a:rPr lang="en-US" sz="1500" b="1" dirty="0">
                <a:solidFill>
                  <a:srgbClr val="164193"/>
                </a:solidFill>
                <a:latin typeface="Montserrat" panose="00000500000000000000" pitchFamily="2" charset="-52"/>
                <a:ea typeface="Roboto" panose="02000000000000000000" pitchFamily="2" charset="0"/>
              </a:rPr>
              <a:t>5 CONTINENTS </a:t>
            </a:r>
          </a:p>
          <a:p>
            <a:pPr>
              <a:lnSpc>
                <a:spcPts val="2280"/>
              </a:lnSpc>
            </a:pPr>
            <a:r>
              <a:rPr lang="en-US" sz="1500" dirty="0">
                <a:solidFill>
                  <a:srgbClr val="164193"/>
                </a:solidFill>
                <a:latin typeface="Montserrat" panose="00000500000000000000" pitchFamily="2" charset="-52"/>
                <a:ea typeface="Roboto" panose="02000000000000000000" pitchFamily="2" charset="0"/>
              </a:rPr>
              <a:t>serving customers</a:t>
            </a:r>
          </a:p>
        </p:txBody>
      </p:sp>
      <p:pic>
        <p:nvPicPr>
          <p:cNvPr id="25" name="Picture 24" descr="A blue line art of various icons&#10;&#10;AI-generated content may be incorrect.">
            <a:extLst>
              <a:ext uri="{FF2B5EF4-FFF2-40B4-BE49-F238E27FC236}">
                <a16:creationId xmlns:a16="http://schemas.microsoft.com/office/drawing/2014/main" id="{EA698E34-A59A-5D14-8544-2353F1BEDDAC}"/>
              </a:ext>
            </a:extLst>
          </p:cNvPr>
          <p:cNvPicPr>
            <a:picLocks noChangeAspect="1"/>
          </p:cNvPicPr>
          <p:nvPr/>
        </p:nvPicPr>
        <p:blipFill>
          <a:blip r:embed="rId4">
            <a:extLst>
              <a:ext uri="{28A0092B-C50C-407E-A947-70E740481C1C}">
                <a14:useLocalDpi xmlns:a14="http://schemas.microsoft.com/office/drawing/2010/main" val="0"/>
              </a:ext>
            </a:extLst>
          </a:blip>
          <a:srcRect l="65006" t="47264" r="3279" b="5450"/>
          <a:stretch>
            <a:fillRect/>
          </a:stretch>
        </p:blipFill>
        <p:spPr>
          <a:xfrm>
            <a:off x="852040" y="4764520"/>
            <a:ext cx="662066" cy="556164"/>
          </a:xfrm>
          <a:prstGeom prst="rect">
            <a:avLst/>
          </a:prstGeom>
        </p:spPr>
      </p:pic>
      <p:sp>
        <p:nvSpPr>
          <p:cNvPr id="26" name="TextBox 9">
            <a:extLst>
              <a:ext uri="{FF2B5EF4-FFF2-40B4-BE49-F238E27FC236}">
                <a16:creationId xmlns:a16="http://schemas.microsoft.com/office/drawing/2014/main" id="{4E2F039C-9EE2-B212-C1EE-9E834570C006}"/>
              </a:ext>
            </a:extLst>
          </p:cNvPr>
          <p:cNvSpPr txBox="1"/>
          <p:nvPr/>
        </p:nvSpPr>
        <p:spPr>
          <a:xfrm>
            <a:off x="1688849" y="4782664"/>
            <a:ext cx="2884175" cy="56368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80"/>
              </a:lnSpc>
            </a:pPr>
            <a:r>
              <a:rPr lang="en-US" sz="1500" b="1" dirty="0">
                <a:solidFill>
                  <a:srgbClr val="164193"/>
                </a:solidFill>
                <a:latin typeface="Montserrat" panose="00000500000000000000" pitchFamily="2" charset="-52"/>
                <a:ea typeface="Roboto" panose="02000000000000000000" pitchFamily="2" charset="0"/>
              </a:rPr>
              <a:t>30 000+ SQ.M. </a:t>
            </a:r>
          </a:p>
          <a:p>
            <a:pPr>
              <a:lnSpc>
                <a:spcPts val="2280"/>
              </a:lnSpc>
            </a:pPr>
            <a:r>
              <a:rPr lang="en-US" sz="1500" dirty="0">
                <a:solidFill>
                  <a:srgbClr val="164193"/>
                </a:solidFill>
                <a:latin typeface="Montserrat" panose="00000500000000000000" pitchFamily="2" charset="-52"/>
                <a:ea typeface="Roboto" panose="02000000000000000000" pitchFamily="2" charset="0"/>
              </a:rPr>
              <a:t>sorting and storage facilities</a:t>
            </a:r>
          </a:p>
        </p:txBody>
      </p:sp>
      <p:pic>
        <p:nvPicPr>
          <p:cNvPr id="10" name="Picture 9" descr="A building with parking lot in the background&#10;&#10;AI-generated content may be incorrect.">
            <a:extLst>
              <a:ext uri="{FF2B5EF4-FFF2-40B4-BE49-F238E27FC236}">
                <a16:creationId xmlns:a16="http://schemas.microsoft.com/office/drawing/2014/main" id="{3595FDA8-06D2-4B58-B3F5-5E70D94247D1}"/>
              </a:ext>
            </a:extLst>
          </p:cNvPr>
          <p:cNvPicPr>
            <a:picLocks noChangeAspect="1"/>
          </p:cNvPicPr>
          <p:nvPr/>
        </p:nvPicPr>
        <p:blipFill>
          <a:blip r:embed="rId5">
            <a:extLst>
              <a:ext uri="{28A0092B-C50C-407E-A947-70E740481C1C}">
                <a14:useLocalDpi xmlns:a14="http://schemas.microsoft.com/office/drawing/2010/main" val="0"/>
              </a:ext>
            </a:extLst>
          </a:blip>
          <a:srcRect t="20099" b="13368"/>
          <a:stretch>
            <a:fillRect/>
          </a:stretch>
        </p:blipFill>
        <p:spPr>
          <a:xfrm>
            <a:off x="4648256" y="2046475"/>
            <a:ext cx="7542778" cy="3341444"/>
          </a:xfrm>
          <a:prstGeom prst="rect">
            <a:avLst/>
          </a:prstGeom>
        </p:spPr>
      </p:pic>
      <p:sp>
        <p:nvSpPr>
          <p:cNvPr id="8" name="Content Placeholder 6">
            <a:extLst>
              <a:ext uri="{FF2B5EF4-FFF2-40B4-BE49-F238E27FC236}">
                <a16:creationId xmlns:a16="http://schemas.microsoft.com/office/drawing/2014/main" id="{1A74F6BC-B88B-AC60-221F-73DC3FCF01C2}"/>
              </a:ext>
            </a:extLst>
          </p:cNvPr>
          <p:cNvSpPr>
            <a:spLocks noGrp="1"/>
          </p:cNvSpPr>
          <p:nvPr>
            <p:ph sz="half" idx="1"/>
          </p:nvPr>
        </p:nvSpPr>
        <p:spPr>
          <a:xfrm>
            <a:off x="838200" y="1144577"/>
            <a:ext cx="10898529" cy="1020476"/>
          </a:xfrm>
        </p:spPr>
        <p:txBody>
          <a:bodyPr>
            <a:noAutofit/>
          </a:bodyPr>
          <a:lstStyle/>
          <a:p>
            <a:pPr marL="0" indent="0">
              <a:lnSpc>
                <a:spcPct val="150000"/>
              </a:lnSpc>
              <a:buNone/>
            </a:pPr>
            <a:r>
              <a:rPr lang="en-US" sz="1800" b="1" dirty="0">
                <a:solidFill>
                  <a:srgbClr val="164193"/>
                </a:solidFill>
                <a:latin typeface="Montserrat" pitchFamily="2" charset="0"/>
                <a:cs typeface="Arial" panose="020B0604020202020204" pitchFamily="34" charset="0"/>
              </a:rPr>
              <a:t>Founded in 2000 </a:t>
            </a:r>
            <a:r>
              <a:rPr lang="en-US" sz="1800" dirty="0">
                <a:solidFill>
                  <a:srgbClr val="164193"/>
                </a:solidFill>
                <a:latin typeface="Montserrat" pitchFamily="2" charset="0"/>
                <a:cs typeface="Arial" panose="020B0604020202020204" pitchFamily="34" charset="0"/>
              </a:rPr>
              <a:t>in Varna, Bulgaria the company started initially with second-hand clothing sorting and wholesale.</a:t>
            </a:r>
            <a:r>
              <a:rPr lang="bg-BG" sz="1800" dirty="0">
                <a:solidFill>
                  <a:srgbClr val="164193"/>
                </a:solidFill>
                <a:latin typeface="Montserrat" pitchFamily="2" charset="0"/>
                <a:cs typeface="Arial" panose="020B0604020202020204" pitchFamily="34" charset="0"/>
              </a:rPr>
              <a:t> </a:t>
            </a:r>
            <a:endParaRPr lang="en-US" sz="1800" noProof="0" dirty="0">
              <a:solidFill>
                <a:srgbClr val="164193"/>
              </a:solidFill>
              <a:latin typeface="Montserrat" pitchFamily="2" charset="0"/>
              <a:cs typeface="Arial" panose="020B0604020202020204" pitchFamily="34" charset="0"/>
            </a:endParaRPr>
          </a:p>
        </p:txBody>
      </p:sp>
    </p:spTree>
    <p:extLst>
      <p:ext uri="{BB962C8B-B14F-4D97-AF65-F5344CB8AC3E}">
        <p14:creationId xmlns:p14="http://schemas.microsoft.com/office/powerpoint/2010/main" val="162191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F51B-4B88-FD97-2AB5-F629F5A624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9284F2-4C1C-69CA-0994-05B26914536C}"/>
              </a:ext>
            </a:extLst>
          </p:cNvPr>
          <p:cNvSpPr>
            <a:spLocks noGrp="1"/>
          </p:cNvSpPr>
          <p:nvPr>
            <p:ph type="title"/>
          </p:nvPr>
        </p:nvSpPr>
        <p:spPr>
          <a:xfrm>
            <a:off x="838200" y="314851"/>
            <a:ext cx="10515600" cy="1325563"/>
          </a:xfrm>
        </p:spPr>
        <p:txBody>
          <a:bodyPr>
            <a:normAutofit/>
          </a:bodyPr>
          <a:lstStyle/>
          <a:p>
            <a:pPr algn="ctr"/>
            <a:r>
              <a:rPr lang="en-GB" b="1" dirty="0">
                <a:solidFill>
                  <a:srgbClr val="0070C0"/>
                </a:solidFill>
                <a:latin typeface="Montserrat" pitchFamily="2" charset="0"/>
                <a:cs typeface="Arial" panose="020B0604020202020204" pitchFamily="34" charset="0"/>
              </a:rPr>
              <a:t>ABOUT US</a:t>
            </a:r>
          </a:p>
        </p:txBody>
      </p:sp>
      <p:pic>
        <p:nvPicPr>
          <p:cNvPr id="4" name="Picture 3">
            <a:extLst>
              <a:ext uri="{FF2B5EF4-FFF2-40B4-BE49-F238E27FC236}">
                <a16:creationId xmlns:a16="http://schemas.microsoft.com/office/drawing/2014/main" id="{1AAFD955-F100-B80D-9A3E-A99881500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986" y="5883800"/>
            <a:ext cx="7502013" cy="909684"/>
          </a:xfrm>
          <a:prstGeom prst="rect">
            <a:avLst/>
          </a:prstGeom>
        </p:spPr>
      </p:pic>
      <p:cxnSp>
        <p:nvCxnSpPr>
          <p:cNvPr id="9" name="Straight Connector 8">
            <a:extLst>
              <a:ext uri="{FF2B5EF4-FFF2-40B4-BE49-F238E27FC236}">
                <a16:creationId xmlns:a16="http://schemas.microsoft.com/office/drawing/2014/main" id="{88E6CAA3-71C3-0329-E376-8C4D24E61B49}"/>
              </a:ext>
            </a:extLst>
          </p:cNvPr>
          <p:cNvCxnSpPr>
            <a:cxnSpLocks/>
          </p:cNvCxnSpPr>
          <p:nvPr/>
        </p:nvCxnSpPr>
        <p:spPr>
          <a:xfrm>
            <a:off x="0" y="5880366"/>
            <a:ext cx="12192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Picture 1" descr="A logo with arrows in the middle&#10;&#10;AI-generated content may be incorrect.">
            <a:extLst>
              <a:ext uri="{FF2B5EF4-FFF2-40B4-BE49-F238E27FC236}">
                <a16:creationId xmlns:a16="http://schemas.microsoft.com/office/drawing/2014/main" id="{207D749A-F8FA-001C-6858-47B05E26E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54" y="6090354"/>
            <a:ext cx="1797764" cy="496575"/>
          </a:xfrm>
          <a:prstGeom prst="rect">
            <a:avLst/>
          </a:prstGeom>
        </p:spPr>
      </p:pic>
      <p:sp>
        <p:nvSpPr>
          <p:cNvPr id="8" name="Content Placeholder 6">
            <a:extLst>
              <a:ext uri="{FF2B5EF4-FFF2-40B4-BE49-F238E27FC236}">
                <a16:creationId xmlns:a16="http://schemas.microsoft.com/office/drawing/2014/main" id="{832B01D4-72E2-3D55-65F7-13A72174ECA8}"/>
              </a:ext>
            </a:extLst>
          </p:cNvPr>
          <p:cNvSpPr>
            <a:spLocks noGrp="1"/>
          </p:cNvSpPr>
          <p:nvPr>
            <p:ph sz="half" idx="1"/>
          </p:nvPr>
        </p:nvSpPr>
        <p:spPr>
          <a:xfrm>
            <a:off x="838200" y="1692585"/>
            <a:ext cx="7093688" cy="1020476"/>
          </a:xfrm>
        </p:spPr>
        <p:txBody>
          <a:bodyPr>
            <a:noAutofit/>
          </a:bodyPr>
          <a:lstStyle/>
          <a:p>
            <a:pPr marL="0" indent="0">
              <a:lnSpc>
                <a:spcPct val="150000"/>
              </a:lnSpc>
              <a:buNone/>
            </a:pPr>
            <a:r>
              <a:rPr lang="en-US" sz="1800" noProof="0" dirty="0">
                <a:solidFill>
                  <a:srgbClr val="164193"/>
                </a:solidFill>
                <a:latin typeface="Montserrat" pitchFamily="2" charset="0"/>
                <a:cs typeface="Arial" panose="020B0604020202020204" pitchFamily="34" charset="0"/>
              </a:rPr>
              <a:t>Today, </a:t>
            </a:r>
            <a:r>
              <a:rPr lang="en-US" sz="1800" noProof="0" dirty="0" err="1">
                <a:solidFill>
                  <a:srgbClr val="164193"/>
                </a:solidFill>
                <a:latin typeface="Montserrat" pitchFamily="2" charset="0"/>
                <a:cs typeface="Arial" panose="020B0604020202020204" pitchFamily="34" charset="0"/>
              </a:rPr>
              <a:t>TexCycle</a:t>
            </a:r>
            <a:r>
              <a:rPr lang="en-US" sz="1800" noProof="0" dirty="0">
                <a:solidFill>
                  <a:srgbClr val="164193"/>
                </a:solidFill>
                <a:latin typeface="Montserrat" pitchFamily="2" charset="0"/>
                <a:cs typeface="Arial" panose="020B0604020202020204" pitchFamily="34" charset="0"/>
              </a:rPr>
              <a:t> has grown its activities towards developing </a:t>
            </a:r>
            <a:r>
              <a:rPr lang="en-US" sz="1800" b="1" noProof="0" dirty="0">
                <a:solidFill>
                  <a:srgbClr val="164193"/>
                </a:solidFill>
                <a:latin typeface="Montserrat" pitchFamily="2" charset="0"/>
                <a:cs typeface="Arial" panose="020B0604020202020204" pitchFamily="34" charset="0"/>
              </a:rPr>
              <a:t>sustainable and circular solutions for a closed-loop textile ecosystem.</a:t>
            </a:r>
          </a:p>
        </p:txBody>
      </p:sp>
      <p:pic>
        <p:nvPicPr>
          <p:cNvPr id="5" name="Picture 4" descr="A diagram of a diagram&#10;&#10;AI-generated content may be incorrect.">
            <a:extLst>
              <a:ext uri="{FF2B5EF4-FFF2-40B4-BE49-F238E27FC236}">
                <a16:creationId xmlns:a16="http://schemas.microsoft.com/office/drawing/2014/main" id="{22173C86-B070-A1BD-7774-AC88D2A6E1D1}"/>
              </a:ext>
            </a:extLst>
          </p:cNvPr>
          <p:cNvPicPr>
            <a:picLocks noChangeAspect="1"/>
          </p:cNvPicPr>
          <p:nvPr/>
        </p:nvPicPr>
        <p:blipFill>
          <a:blip r:embed="rId4">
            <a:extLst>
              <a:ext uri="{28A0092B-C50C-407E-A947-70E740481C1C}">
                <a14:useLocalDpi xmlns:a14="http://schemas.microsoft.com/office/drawing/2010/main" val="0"/>
              </a:ext>
            </a:extLst>
          </a:blip>
          <a:srcRect t="21787" b="28056"/>
          <a:stretch>
            <a:fillRect/>
          </a:stretch>
        </p:blipFill>
        <p:spPr>
          <a:xfrm>
            <a:off x="459413" y="3168930"/>
            <a:ext cx="7981579" cy="2255567"/>
          </a:xfrm>
          <a:prstGeom prst="rect">
            <a:avLst/>
          </a:prstGeom>
        </p:spPr>
      </p:pic>
      <p:pic>
        <p:nvPicPr>
          <p:cNvPr id="11" name="Picture 10" descr="A group of people in a warehouse&#10;&#10;AI-generated content may be incorrect.">
            <a:extLst>
              <a:ext uri="{FF2B5EF4-FFF2-40B4-BE49-F238E27FC236}">
                <a16:creationId xmlns:a16="http://schemas.microsoft.com/office/drawing/2014/main" id="{60253FC5-B091-96B8-AC1C-EC1002419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800" y="3391200"/>
            <a:ext cx="50400" cy="75600"/>
          </a:xfrm>
          <a:prstGeom prst="rect">
            <a:avLst/>
          </a:prstGeom>
        </p:spPr>
      </p:pic>
      <p:pic>
        <p:nvPicPr>
          <p:cNvPr id="13" name="Picture 12" descr="A group of people in a warehouse&#10;&#10;AI-generated content may be incorrect.">
            <a:extLst>
              <a:ext uri="{FF2B5EF4-FFF2-40B4-BE49-F238E27FC236}">
                <a16:creationId xmlns:a16="http://schemas.microsoft.com/office/drawing/2014/main" id="{5686D42E-E0F1-E1B5-1ABA-B5D58C35E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800" y="3391200"/>
            <a:ext cx="50400" cy="75600"/>
          </a:xfrm>
          <a:prstGeom prst="rect">
            <a:avLst/>
          </a:prstGeom>
        </p:spPr>
      </p:pic>
      <p:pic>
        <p:nvPicPr>
          <p:cNvPr id="15" name="Picture 14" descr="A group of people in a warehouse&#10;&#10;AI-generated content may be incorrect.">
            <a:extLst>
              <a:ext uri="{FF2B5EF4-FFF2-40B4-BE49-F238E27FC236}">
                <a16:creationId xmlns:a16="http://schemas.microsoft.com/office/drawing/2014/main" id="{D32F5B00-BB95-A3F9-713A-7E5F615E8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800" y="3391200"/>
            <a:ext cx="50400" cy="75600"/>
          </a:xfrm>
          <a:prstGeom prst="rect">
            <a:avLst/>
          </a:prstGeom>
        </p:spPr>
      </p:pic>
      <p:pic>
        <p:nvPicPr>
          <p:cNvPr id="17" name="Picture 16" descr="A large warehouse with lots of objects&#10;&#10;AI-generated content may be incorrect.">
            <a:extLst>
              <a:ext uri="{FF2B5EF4-FFF2-40B4-BE49-F238E27FC236}">
                <a16:creationId xmlns:a16="http://schemas.microsoft.com/office/drawing/2014/main" id="{05E8F294-C3EF-8A77-2351-4AF591D3A7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0592" y="661257"/>
            <a:ext cx="3309132" cy="4963698"/>
          </a:xfrm>
          <a:prstGeom prst="rect">
            <a:avLst/>
          </a:prstGeom>
        </p:spPr>
      </p:pic>
    </p:spTree>
    <p:extLst>
      <p:ext uri="{BB962C8B-B14F-4D97-AF65-F5344CB8AC3E}">
        <p14:creationId xmlns:p14="http://schemas.microsoft.com/office/powerpoint/2010/main" val="304658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F25D-62FC-F484-BF73-5E210D8525D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A48D0E-4956-B32C-0DEC-E56A22DCD2E9}"/>
              </a:ext>
            </a:extLst>
          </p:cNvPr>
          <p:cNvSpPr>
            <a:spLocks noGrp="1"/>
          </p:cNvSpPr>
          <p:nvPr>
            <p:ph type="title"/>
          </p:nvPr>
        </p:nvSpPr>
        <p:spPr>
          <a:xfrm>
            <a:off x="838200" y="314851"/>
            <a:ext cx="10429875" cy="959277"/>
          </a:xfrm>
        </p:spPr>
        <p:txBody>
          <a:bodyPr>
            <a:normAutofit fontScale="90000"/>
          </a:bodyPr>
          <a:lstStyle/>
          <a:p>
            <a:pPr algn="ctr"/>
            <a:r>
              <a:rPr lang="en-US" b="1" dirty="0">
                <a:solidFill>
                  <a:srgbClr val="0070C0"/>
                </a:solidFill>
                <a:latin typeface="Montserrat" pitchFamily="2" charset="0"/>
                <a:cs typeface="Arial" panose="020B0604020202020204" pitchFamily="34" charset="0"/>
              </a:rPr>
              <a:t>PART OF THE GLOBAL RECYCLING COMMUNITY</a:t>
            </a:r>
            <a:endParaRPr lang="en-GB" b="1" dirty="0">
              <a:solidFill>
                <a:srgbClr val="0070C0"/>
              </a:solidFill>
              <a:latin typeface="Montserrat" pitchFamily="2" charset="0"/>
              <a:cs typeface="Arial" panose="020B0604020202020204" pitchFamily="34" charset="0"/>
            </a:endParaRPr>
          </a:p>
        </p:txBody>
      </p:sp>
      <p:sp>
        <p:nvSpPr>
          <p:cNvPr id="7" name="Content Placeholder 6">
            <a:extLst>
              <a:ext uri="{FF2B5EF4-FFF2-40B4-BE49-F238E27FC236}">
                <a16:creationId xmlns:a16="http://schemas.microsoft.com/office/drawing/2014/main" id="{1147FC03-B221-FF82-30D7-6A9F57CED027}"/>
              </a:ext>
            </a:extLst>
          </p:cNvPr>
          <p:cNvSpPr>
            <a:spLocks noGrp="1"/>
          </p:cNvSpPr>
          <p:nvPr>
            <p:ph sz="half" idx="1"/>
          </p:nvPr>
        </p:nvSpPr>
        <p:spPr>
          <a:xfrm>
            <a:off x="923925" y="1164922"/>
            <a:ext cx="10899914" cy="1289608"/>
          </a:xfrm>
        </p:spPr>
        <p:txBody>
          <a:bodyPr>
            <a:noAutofit/>
          </a:bodyPr>
          <a:lstStyle/>
          <a:p>
            <a:pPr marL="0" indent="0">
              <a:lnSpc>
                <a:spcPct val="150000"/>
              </a:lnSpc>
              <a:buNone/>
            </a:pPr>
            <a:r>
              <a:rPr lang="en-US" sz="1800" noProof="0" dirty="0">
                <a:solidFill>
                  <a:srgbClr val="164193"/>
                </a:solidFill>
                <a:latin typeface="Montserrat" pitchFamily="2" charset="0"/>
                <a:cs typeface="Arial" panose="020B0604020202020204" pitchFamily="34" charset="0"/>
              </a:rPr>
              <a:t>We actively engage in the leading local, European and international textile recycling associations and projects and are committed to finding effective circular solutions in collaboration with the broader fashion and textile circularity industries.</a:t>
            </a:r>
            <a:endParaRPr lang="en-GB" sz="1800" noProof="0" dirty="0">
              <a:solidFill>
                <a:srgbClr val="164193"/>
              </a:solidFill>
              <a:latin typeface="Montserrat" pitchFamily="2" charset="0"/>
              <a:cs typeface="Arial" panose="020B0604020202020204" pitchFamily="34" charset="0"/>
            </a:endParaRPr>
          </a:p>
        </p:txBody>
      </p:sp>
      <p:pic>
        <p:nvPicPr>
          <p:cNvPr id="4" name="Picture 3">
            <a:extLst>
              <a:ext uri="{FF2B5EF4-FFF2-40B4-BE49-F238E27FC236}">
                <a16:creationId xmlns:a16="http://schemas.microsoft.com/office/drawing/2014/main" id="{B85818C8-D827-E684-92CA-12060DBE5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986" y="5883800"/>
            <a:ext cx="7502013" cy="909684"/>
          </a:xfrm>
          <a:prstGeom prst="rect">
            <a:avLst/>
          </a:prstGeom>
        </p:spPr>
      </p:pic>
      <p:cxnSp>
        <p:nvCxnSpPr>
          <p:cNvPr id="9" name="Straight Connector 8">
            <a:extLst>
              <a:ext uri="{FF2B5EF4-FFF2-40B4-BE49-F238E27FC236}">
                <a16:creationId xmlns:a16="http://schemas.microsoft.com/office/drawing/2014/main" id="{8B2969E0-504B-A291-8E24-36DA3C350BFB}"/>
              </a:ext>
            </a:extLst>
          </p:cNvPr>
          <p:cNvCxnSpPr>
            <a:cxnSpLocks/>
          </p:cNvCxnSpPr>
          <p:nvPr/>
        </p:nvCxnSpPr>
        <p:spPr>
          <a:xfrm>
            <a:off x="0" y="5880366"/>
            <a:ext cx="12192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 name="Picture 1" descr="A logo with arrows in the middle&#10;&#10;AI-generated content may be incorrect.">
            <a:extLst>
              <a:ext uri="{FF2B5EF4-FFF2-40B4-BE49-F238E27FC236}">
                <a16:creationId xmlns:a16="http://schemas.microsoft.com/office/drawing/2014/main" id="{4B65D114-FB95-5821-36FE-86CC446AE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54" y="6090354"/>
            <a:ext cx="1797764" cy="496575"/>
          </a:xfrm>
          <a:prstGeom prst="rect">
            <a:avLst/>
          </a:prstGeom>
        </p:spPr>
      </p:pic>
      <p:sp>
        <p:nvSpPr>
          <p:cNvPr id="3" name="Freeform 5">
            <a:extLst>
              <a:ext uri="{FF2B5EF4-FFF2-40B4-BE49-F238E27FC236}">
                <a16:creationId xmlns:a16="http://schemas.microsoft.com/office/drawing/2014/main" id="{5CEF0462-6FF5-6FF2-E1D2-78A3E6993668}"/>
              </a:ext>
            </a:extLst>
          </p:cNvPr>
          <p:cNvSpPr/>
          <p:nvPr/>
        </p:nvSpPr>
        <p:spPr>
          <a:xfrm>
            <a:off x="7763919" y="3404870"/>
            <a:ext cx="4187888" cy="2206178"/>
          </a:xfrm>
          <a:custGeom>
            <a:avLst/>
            <a:gdLst/>
            <a:ahLst/>
            <a:cxnLst/>
            <a:rect l="l" t="t" r="r" b="b"/>
            <a:pathLst>
              <a:path w="3109724" h="1644368">
                <a:moveTo>
                  <a:pt x="0" y="0"/>
                </a:moveTo>
                <a:lnTo>
                  <a:pt x="3109724" y="0"/>
                </a:lnTo>
                <a:lnTo>
                  <a:pt x="3109724" y="1644368"/>
                </a:lnTo>
                <a:lnTo>
                  <a:pt x="0" y="1644368"/>
                </a:lnTo>
                <a:lnTo>
                  <a:pt x="0" y="0"/>
                </a:lnTo>
                <a:close/>
              </a:path>
            </a:pathLst>
          </a:custGeom>
          <a:blipFill>
            <a:blip r:embed="rId4"/>
            <a:stretch>
              <a:fillRect l="-2155" r="-2155"/>
            </a:stretch>
          </a:blipFill>
        </p:spPr>
        <p:txBody>
          <a:bodyPr/>
          <a:lstStyle/>
          <a:p>
            <a:endParaRPr lang="bg-BG"/>
          </a:p>
        </p:txBody>
      </p:sp>
      <p:sp>
        <p:nvSpPr>
          <p:cNvPr id="5" name="Freeform 6">
            <a:extLst>
              <a:ext uri="{FF2B5EF4-FFF2-40B4-BE49-F238E27FC236}">
                <a16:creationId xmlns:a16="http://schemas.microsoft.com/office/drawing/2014/main" id="{7355121A-0140-F274-8098-857A92944F7E}"/>
              </a:ext>
            </a:extLst>
          </p:cNvPr>
          <p:cNvSpPr/>
          <p:nvPr/>
        </p:nvSpPr>
        <p:spPr>
          <a:xfrm>
            <a:off x="3585459" y="4724317"/>
            <a:ext cx="1498717" cy="886519"/>
          </a:xfrm>
          <a:custGeom>
            <a:avLst/>
            <a:gdLst/>
            <a:ahLst/>
            <a:cxnLst/>
            <a:rect l="l" t="t" r="r" b="b"/>
            <a:pathLst>
              <a:path w="2328441" h="1363799">
                <a:moveTo>
                  <a:pt x="0" y="0"/>
                </a:moveTo>
                <a:lnTo>
                  <a:pt x="2328441" y="0"/>
                </a:lnTo>
                <a:lnTo>
                  <a:pt x="2328441" y="1363799"/>
                </a:lnTo>
                <a:lnTo>
                  <a:pt x="0" y="1363799"/>
                </a:lnTo>
                <a:lnTo>
                  <a:pt x="0" y="0"/>
                </a:lnTo>
                <a:close/>
              </a:path>
            </a:pathLst>
          </a:custGeom>
          <a:blipFill>
            <a:blip r:embed="rId5"/>
            <a:stretch>
              <a:fillRect t="-36765" r="-50" b="-34053"/>
            </a:stretch>
          </a:blipFill>
        </p:spPr>
        <p:txBody>
          <a:bodyPr/>
          <a:lstStyle/>
          <a:p>
            <a:endParaRPr lang="bg-BG"/>
          </a:p>
        </p:txBody>
      </p:sp>
      <p:sp>
        <p:nvSpPr>
          <p:cNvPr id="8" name="Freeform 7">
            <a:extLst>
              <a:ext uri="{FF2B5EF4-FFF2-40B4-BE49-F238E27FC236}">
                <a16:creationId xmlns:a16="http://schemas.microsoft.com/office/drawing/2014/main" id="{6705A673-0CAA-7CC5-06E6-404F18640D1E}"/>
              </a:ext>
            </a:extLst>
          </p:cNvPr>
          <p:cNvSpPr/>
          <p:nvPr/>
        </p:nvSpPr>
        <p:spPr>
          <a:xfrm>
            <a:off x="5982595" y="3686175"/>
            <a:ext cx="1618355" cy="897612"/>
          </a:xfrm>
          <a:custGeom>
            <a:avLst/>
            <a:gdLst/>
            <a:ahLst/>
            <a:cxnLst/>
            <a:rect l="l" t="t" r="r" b="b"/>
            <a:pathLst>
              <a:path w="2610008" h="1644368">
                <a:moveTo>
                  <a:pt x="0" y="0"/>
                </a:moveTo>
                <a:lnTo>
                  <a:pt x="2610007" y="0"/>
                </a:lnTo>
                <a:lnTo>
                  <a:pt x="2610007" y="1644367"/>
                </a:lnTo>
                <a:lnTo>
                  <a:pt x="0" y="1644367"/>
                </a:lnTo>
                <a:lnTo>
                  <a:pt x="0" y="0"/>
                </a:lnTo>
                <a:close/>
              </a:path>
            </a:pathLst>
          </a:custGeom>
          <a:blipFill>
            <a:blip r:embed="rId6"/>
            <a:stretch>
              <a:fillRect t="-27488" b="-31235"/>
            </a:stretch>
          </a:blipFill>
        </p:spPr>
        <p:txBody>
          <a:bodyPr/>
          <a:lstStyle/>
          <a:p>
            <a:endParaRPr lang="bg-BG"/>
          </a:p>
        </p:txBody>
      </p:sp>
      <p:sp>
        <p:nvSpPr>
          <p:cNvPr id="10" name="Freeform 9">
            <a:extLst>
              <a:ext uri="{FF2B5EF4-FFF2-40B4-BE49-F238E27FC236}">
                <a16:creationId xmlns:a16="http://schemas.microsoft.com/office/drawing/2014/main" id="{BCCFE034-1C43-E2F0-EB74-DC54A15FDC24}"/>
              </a:ext>
            </a:extLst>
          </p:cNvPr>
          <p:cNvSpPr/>
          <p:nvPr/>
        </p:nvSpPr>
        <p:spPr>
          <a:xfrm>
            <a:off x="1035144" y="4958502"/>
            <a:ext cx="1689426" cy="625370"/>
          </a:xfrm>
          <a:custGeom>
            <a:avLst/>
            <a:gdLst/>
            <a:ahLst/>
            <a:cxnLst/>
            <a:rect l="l" t="t" r="r" b="b"/>
            <a:pathLst>
              <a:path w="2624733" h="1051536">
                <a:moveTo>
                  <a:pt x="0" y="0"/>
                </a:moveTo>
                <a:lnTo>
                  <a:pt x="2624732" y="0"/>
                </a:lnTo>
                <a:lnTo>
                  <a:pt x="2624732" y="1051536"/>
                </a:lnTo>
                <a:lnTo>
                  <a:pt x="0" y="1051536"/>
                </a:lnTo>
                <a:lnTo>
                  <a:pt x="0" y="0"/>
                </a:lnTo>
                <a:close/>
              </a:path>
            </a:pathLst>
          </a:custGeom>
          <a:blipFill>
            <a:blip r:embed="rId7"/>
            <a:stretch>
              <a:fillRect/>
            </a:stretch>
          </a:blipFill>
        </p:spPr>
        <p:txBody>
          <a:bodyPr/>
          <a:lstStyle/>
          <a:p>
            <a:endParaRPr lang="bg-BG"/>
          </a:p>
        </p:txBody>
      </p:sp>
      <p:sp>
        <p:nvSpPr>
          <p:cNvPr id="11" name="Freeform 11">
            <a:extLst>
              <a:ext uri="{FF2B5EF4-FFF2-40B4-BE49-F238E27FC236}">
                <a16:creationId xmlns:a16="http://schemas.microsoft.com/office/drawing/2014/main" id="{74EDC03E-7637-7A06-F0BE-499C31054871}"/>
              </a:ext>
            </a:extLst>
          </p:cNvPr>
          <p:cNvSpPr/>
          <p:nvPr/>
        </p:nvSpPr>
        <p:spPr>
          <a:xfrm>
            <a:off x="5540761" y="4938510"/>
            <a:ext cx="2228269" cy="513523"/>
          </a:xfrm>
          <a:custGeom>
            <a:avLst/>
            <a:gdLst/>
            <a:ahLst/>
            <a:cxnLst/>
            <a:rect l="l" t="t" r="r" b="b"/>
            <a:pathLst>
              <a:path w="2652882" h="592086">
                <a:moveTo>
                  <a:pt x="0" y="0"/>
                </a:moveTo>
                <a:lnTo>
                  <a:pt x="2652882" y="0"/>
                </a:lnTo>
                <a:lnTo>
                  <a:pt x="2652882" y="592086"/>
                </a:lnTo>
                <a:lnTo>
                  <a:pt x="0" y="592086"/>
                </a:lnTo>
                <a:lnTo>
                  <a:pt x="0" y="0"/>
                </a:lnTo>
                <a:close/>
              </a:path>
            </a:pathLst>
          </a:custGeom>
          <a:blipFill>
            <a:blip r:embed="rId8"/>
            <a:stretch>
              <a:fillRect/>
            </a:stretch>
          </a:blipFill>
        </p:spPr>
        <p:txBody>
          <a:bodyPr/>
          <a:lstStyle/>
          <a:p>
            <a:endParaRPr lang="bg-BG"/>
          </a:p>
        </p:txBody>
      </p:sp>
      <p:pic>
        <p:nvPicPr>
          <p:cNvPr id="12" name="Picture 11" descr="A logo for circular economy coalition&#10;&#10;Description automatically generated">
            <a:extLst>
              <a:ext uri="{FF2B5EF4-FFF2-40B4-BE49-F238E27FC236}">
                <a16:creationId xmlns:a16="http://schemas.microsoft.com/office/drawing/2014/main" id="{EC3BCF2F-4411-008B-3BEE-895E27B14CDA}"/>
              </a:ext>
            </a:extLst>
          </p:cNvPr>
          <p:cNvPicPr>
            <a:picLocks noChangeAspect="1"/>
          </p:cNvPicPr>
          <p:nvPr/>
        </p:nvPicPr>
        <p:blipFill rotWithShape="1">
          <a:blip r:embed="rId9">
            <a:extLst>
              <a:ext uri="{28A0092B-C50C-407E-A947-70E740481C1C}">
                <a14:useLocalDpi xmlns:a14="http://schemas.microsoft.com/office/drawing/2010/main" val="0"/>
              </a:ext>
            </a:extLst>
          </a:blip>
          <a:srcRect l="2000" t="25999" r="3333" b="26862"/>
          <a:stretch/>
        </p:blipFill>
        <p:spPr>
          <a:xfrm>
            <a:off x="3585459" y="3556528"/>
            <a:ext cx="1960413" cy="990454"/>
          </a:xfrm>
          <a:prstGeom prst="rect">
            <a:avLst/>
          </a:prstGeom>
        </p:spPr>
      </p:pic>
      <p:pic>
        <p:nvPicPr>
          <p:cNvPr id="13" name="Picture 12" descr="A blue text on a black background&#10;&#10;AI-generated content may be incorrect.">
            <a:extLst>
              <a:ext uri="{FF2B5EF4-FFF2-40B4-BE49-F238E27FC236}">
                <a16:creationId xmlns:a16="http://schemas.microsoft.com/office/drawing/2014/main" id="{E3B3B730-7683-6ACA-3600-CC1BD369A2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5144" y="3817888"/>
            <a:ext cx="2113592" cy="625370"/>
          </a:xfrm>
          <a:prstGeom prst="rect">
            <a:avLst/>
          </a:prstGeom>
        </p:spPr>
      </p:pic>
      <p:pic>
        <p:nvPicPr>
          <p:cNvPr id="15" name="Picture 14" descr="A blue flag with yellow stars and a smile&#10;&#10;AI-generated content may be incorrect.">
            <a:extLst>
              <a:ext uri="{FF2B5EF4-FFF2-40B4-BE49-F238E27FC236}">
                <a16:creationId xmlns:a16="http://schemas.microsoft.com/office/drawing/2014/main" id="{28036485-B796-3E1A-B7A6-2155F3F174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144" y="2565375"/>
            <a:ext cx="3137389" cy="839496"/>
          </a:xfrm>
          <a:prstGeom prst="rect">
            <a:avLst/>
          </a:prstGeom>
        </p:spPr>
      </p:pic>
      <p:pic>
        <p:nvPicPr>
          <p:cNvPr id="17" name="Picture 16" descr="A green text on a black background&#10;&#10;AI-generated content may be incorrect.">
            <a:extLst>
              <a:ext uri="{FF2B5EF4-FFF2-40B4-BE49-F238E27FC236}">
                <a16:creationId xmlns:a16="http://schemas.microsoft.com/office/drawing/2014/main" id="{264D52CA-6AD4-F14B-15D8-6FAE041ECC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82595" y="2367065"/>
            <a:ext cx="5172075" cy="1109123"/>
          </a:xfrm>
          <a:prstGeom prst="rect">
            <a:avLst/>
          </a:prstGeom>
        </p:spPr>
      </p:pic>
    </p:spTree>
    <p:extLst>
      <p:ext uri="{BB962C8B-B14F-4D97-AF65-F5344CB8AC3E}">
        <p14:creationId xmlns:p14="http://schemas.microsoft.com/office/powerpoint/2010/main" val="66841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F0519-D34A-7494-3251-8DEBF1E4268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89147FA-F2AE-2070-4007-53977CC80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590" y="232960"/>
            <a:ext cx="9330890" cy="1131451"/>
          </a:xfrm>
          <a:prstGeom prst="rect">
            <a:avLst/>
          </a:prstGeom>
        </p:spPr>
      </p:pic>
      <p:sp>
        <p:nvSpPr>
          <p:cNvPr id="10" name="TextBox 9">
            <a:extLst>
              <a:ext uri="{FF2B5EF4-FFF2-40B4-BE49-F238E27FC236}">
                <a16:creationId xmlns:a16="http://schemas.microsoft.com/office/drawing/2014/main" id="{65818AF8-C529-7183-5328-9C920273E597}"/>
              </a:ext>
            </a:extLst>
          </p:cNvPr>
          <p:cNvSpPr txBox="1"/>
          <p:nvPr/>
        </p:nvSpPr>
        <p:spPr>
          <a:xfrm>
            <a:off x="1455517" y="1731715"/>
            <a:ext cx="9280963" cy="2462213"/>
          </a:xfrm>
          <a:prstGeom prst="rect">
            <a:avLst/>
          </a:prstGeom>
          <a:noFill/>
        </p:spPr>
        <p:txBody>
          <a:bodyPr wrap="square" rtlCol="0" anchor="ctr">
            <a:spAutoFit/>
          </a:bodyPr>
          <a:lstStyle/>
          <a:p>
            <a:pPr algn="ctr"/>
            <a:r>
              <a:rPr lang="en-GB" sz="2400" b="1" dirty="0">
                <a:solidFill>
                  <a:srgbClr val="0070C0"/>
                </a:solidFill>
                <a:latin typeface="Montserrat" pitchFamily="2" charset="0"/>
                <a:cs typeface="Arial" panose="020B0604020202020204" pitchFamily="34" charset="0"/>
              </a:rPr>
              <a:t>Interreg Euro-MED GREENSMARTMED </a:t>
            </a:r>
          </a:p>
          <a:p>
            <a:pPr algn="ctr"/>
            <a:r>
              <a:rPr lang="en-GB" b="1" dirty="0">
                <a:solidFill>
                  <a:srgbClr val="00B0F0"/>
                </a:solidFill>
                <a:latin typeface="Montserrat" pitchFamily="2" charset="0"/>
                <a:cs typeface="Arial" panose="020B0604020202020204" pitchFamily="34" charset="0"/>
              </a:rPr>
              <a:t>Transnational Event</a:t>
            </a:r>
          </a:p>
          <a:p>
            <a:pPr algn="ctr"/>
            <a:endParaRPr lang="en-GB" sz="1200" b="1" dirty="0">
              <a:solidFill>
                <a:srgbClr val="00B0F0"/>
              </a:solidFill>
              <a:latin typeface="Montserrat" pitchFamily="2" charset="0"/>
              <a:cs typeface="Arial" panose="020B0604020202020204" pitchFamily="34" charset="0"/>
            </a:endParaRPr>
          </a:p>
          <a:p>
            <a:pPr algn="ctr"/>
            <a:r>
              <a:rPr lang="en-GB" sz="2400" b="1" i="1" noProof="0" dirty="0">
                <a:solidFill>
                  <a:srgbClr val="164193"/>
                </a:solidFill>
                <a:latin typeface="Montserrat" pitchFamily="2" charset="0"/>
                <a:cs typeface="Arial" panose="020B0604020202020204" pitchFamily="34" charset="0"/>
              </a:rPr>
              <a:t>Building a Circular Textile Future through </a:t>
            </a:r>
          </a:p>
          <a:p>
            <a:pPr algn="ctr"/>
            <a:r>
              <a:rPr lang="en-GB" sz="2400" b="1" i="1" noProof="0" dirty="0">
                <a:solidFill>
                  <a:srgbClr val="164193"/>
                </a:solidFill>
                <a:latin typeface="Montserrat" pitchFamily="2" charset="0"/>
                <a:cs typeface="Arial" panose="020B0604020202020204" pitchFamily="34" charset="0"/>
              </a:rPr>
              <a:t>Regional &amp; Transnational Collaboration on EPR and DPP</a:t>
            </a:r>
          </a:p>
          <a:p>
            <a:pPr algn="ctr"/>
            <a:endParaRPr lang="en-GB" sz="1600" b="1" noProof="0" dirty="0">
              <a:solidFill>
                <a:srgbClr val="0070C0"/>
              </a:solidFill>
              <a:latin typeface="Montserrat" pitchFamily="2" charset="0"/>
              <a:cs typeface="Arial" panose="020B0604020202020204" pitchFamily="34" charset="0"/>
            </a:endParaRPr>
          </a:p>
          <a:p>
            <a:pPr algn="ctr"/>
            <a:r>
              <a:rPr lang="en-GB" b="1" noProof="0" dirty="0">
                <a:solidFill>
                  <a:srgbClr val="0070C0"/>
                </a:solidFill>
                <a:latin typeface="Montserrat" pitchFamily="2" charset="0"/>
                <a:cs typeface="Arial" panose="020B0604020202020204" pitchFamily="34" charset="0"/>
              </a:rPr>
              <a:t>6 November 2025</a:t>
            </a:r>
          </a:p>
          <a:p>
            <a:pPr algn="ctr"/>
            <a:endParaRPr lang="en-GB" noProof="0" dirty="0">
              <a:solidFill>
                <a:srgbClr val="0070C0"/>
              </a:solidFill>
              <a:latin typeface="Montserrat"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704A619-0D1C-5BAF-DE44-9B41877A2C54}"/>
              </a:ext>
            </a:extLst>
          </p:cNvPr>
          <p:cNvCxnSpPr/>
          <p:nvPr/>
        </p:nvCxnSpPr>
        <p:spPr>
          <a:xfrm>
            <a:off x="1925934" y="3444240"/>
            <a:ext cx="834013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7" name="Picture 6" descr="A green text on a black background&#10;&#10;AI-generated content may be incorrect.">
            <a:extLst>
              <a:ext uri="{FF2B5EF4-FFF2-40B4-BE49-F238E27FC236}">
                <a16:creationId xmlns:a16="http://schemas.microsoft.com/office/drawing/2014/main" id="{70F6D5D3-9EC7-9496-F0A7-D454A653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891" y="3814665"/>
            <a:ext cx="5081161" cy="1224455"/>
          </a:xfrm>
          <a:prstGeom prst="rect">
            <a:avLst/>
          </a:prstGeom>
        </p:spPr>
      </p:pic>
      <p:sp>
        <p:nvSpPr>
          <p:cNvPr id="3" name="TextBox 2">
            <a:extLst>
              <a:ext uri="{FF2B5EF4-FFF2-40B4-BE49-F238E27FC236}">
                <a16:creationId xmlns:a16="http://schemas.microsoft.com/office/drawing/2014/main" id="{F0A6C94C-EA24-D02D-C201-3D541FD5A299}"/>
              </a:ext>
            </a:extLst>
          </p:cNvPr>
          <p:cNvSpPr txBox="1"/>
          <p:nvPr/>
        </p:nvSpPr>
        <p:spPr>
          <a:xfrm>
            <a:off x="1557991" y="4866769"/>
            <a:ext cx="9280963" cy="461665"/>
          </a:xfrm>
          <a:prstGeom prst="rect">
            <a:avLst/>
          </a:prstGeom>
          <a:noFill/>
        </p:spPr>
        <p:txBody>
          <a:bodyPr wrap="square" rtlCol="0" anchor="ctr">
            <a:spAutoFit/>
          </a:bodyPr>
          <a:lstStyle/>
          <a:p>
            <a:pPr algn="ctr"/>
            <a:r>
              <a:rPr lang="en-GB" sz="2400" b="1" i="1" noProof="0" dirty="0">
                <a:solidFill>
                  <a:srgbClr val="0070C0"/>
                </a:solidFill>
                <a:latin typeface="Montserrat" pitchFamily="2" charset="0"/>
                <a:cs typeface="Arial" panose="020B0604020202020204" pitchFamily="34" charset="0"/>
              </a:rPr>
              <a:t>THANK YOU FOR YOUR ATTENTION!</a:t>
            </a:r>
          </a:p>
        </p:txBody>
      </p:sp>
      <p:sp>
        <p:nvSpPr>
          <p:cNvPr id="4" name="TextBox 3">
            <a:extLst>
              <a:ext uri="{FF2B5EF4-FFF2-40B4-BE49-F238E27FC236}">
                <a16:creationId xmlns:a16="http://schemas.microsoft.com/office/drawing/2014/main" id="{659CBD84-7849-2D9A-34C9-A74F548AD5B7}"/>
              </a:ext>
            </a:extLst>
          </p:cNvPr>
          <p:cNvSpPr txBox="1"/>
          <p:nvPr/>
        </p:nvSpPr>
        <p:spPr>
          <a:xfrm>
            <a:off x="1557991" y="5368098"/>
            <a:ext cx="3308650" cy="1292020"/>
          </a:xfrm>
          <a:prstGeom prst="rect">
            <a:avLst/>
          </a:prstGeom>
          <a:noFill/>
        </p:spPr>
        <p:txBody>
          <a:bodyPr wrap="square" rtlCol="0">
            <a:spAutoFit/>
          </a:bodyPr>
          <a:lstStyle/>
          <a:p>
            <a:pPr>
              <a:lnSpc>
                <a:spcPct val="150000"/>
              </a:lnSpc>
            </a:pPr>
            <a:r>
              <a:rPr lang="en-GB" b="1" dirty="0">
                <a:solidFill>
                  <a:srgbClr val="164193"/>
                </a:solidFill>
                <a:latin typeface="Montserrat" pitchFamily="2" charset="0"/>
                <a:cs typeface="Arial" panose="020B0604020202020204" pitchFamily="34" charset="0"/>
              </a:rPr>
              <a:t>Sirma Zheleva</a:t>
            </a:r>
          </a:p>
          <a:p>
            <a:pPr>
              <a:lnSpc>
                <a:spcPct val="150000"/>
              </a:lnSpc>
            </a:pPr>
            <a:r>
              <a:rPr lang="en-US" noProof="0" dirty="0">
                <a:solidFill>
                  <a:srgbClr val="164193"/>
                </a:solidFill>
                <a:latin typeface="Montserrat" pitchFamily="2" charset="0"/>
                <a:cs typeface="Arial" panose="020B0604020202020204" pitchFamily="34" charset="0"/>
              </a:rPr>
              <a:t>Head of Sustainability Unit</a:t>
            </a:r>
          </a:p>
          <a:p>
            <a:pPr>
              <a:lnSpc>
                <a:spcPct val="150000"/>
              </a:lnSpc>
            </a:pPr>
            <a:r>
              <a:rPr lang="en-GB" dirty="0" err="1">
                <a:solidFill>
                  <a:srgbClr val="164193"/>
                </a:solidFill>
                <a:latin typeface="Montserrat" pitchFamily="2" charset="0"/>
                <a:cs typeface="Arial" panose="020B0604020202020204" pitchFamily="34" charset="0"/>
              </a:rPr>
              <a:t>TexCycle</a:t>
            </a:r>
            <a:endParaRPr lang="en-GB" dirty="0">
              <a:solidFill>
                <a:srgbClr val="164193"/>
              </a:solidFill>
              <a:latin typeface="Montserrat" pitchFamily="2" charset="0"/>
              <a:cs typeface="Arial" panose="020B0604020202020204" pitchFamily="34" charset="0"/>
            </a:endParaRPr>
          </a:p>
        </p:txBody>
      </p:sp>
      <p:pic>
        <p:nvPicPr>
          <p:cNvPr id="5" name="Picture 4" descr="A logo with arrows in the middle&#10;&#10;AI-generated content may be incorrect.">
            <a:extLst>
              <a:ext uri="{FF2B5EF4-FFF2-40B4-BE49-F238E27FC236}">
                <a16:creationId xmlns:a16="http://schemas.microsoft.com/office/drawing/2014/main" id="{E2542DD3-6ED0-3F0C-C3FA-3EE1AA03D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320" y="5618206"/>
            <a:ext cx="2097104" cy="579258"/>
          </a:xfrm>
          <a:prstGeom prst="rect">
            <a:avLst/>
          </a:prstGeom>
        </p:spPr>
      </p:pic>
    </p:spTree>
    <p:extLst>
      <p:ext uri="{BB962C8B-B14F-4D97-AF65-F5344CB8AC3E}">
        <p14:creationId xmlns:p14="http://schemas.microsoft.com/office/powerpoint/2010/main" val="399757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A9A92D649BBDF49A01EC7419D2245D1" ma:contentTypeVersion="18" ma:contentTypeDescription="Creare un nuovo documento." ma:contentTypeScope="" ma:versionID="f21747c292f2469c5f17073c6a904cb2">
  <xsd:schema xmlns:xsd="http://www.w3.org/2001/XMLSchema" xmlns:xs="http://www.w3.org/2001/XMLSchema" xmlns:p="http://schemas.microsoft.com/office/2006/metadata/properties" xmlns:ns2="62400bc3-3e2b-46c7-afdd-340a55eebf04" xmlns:ns3="8c9bcbf2-6421-4854-a4cb-347b5fd2db9d" targetNamespace="http://schemas.microsoft.com/office/2006/metadata/properties" ma:root="true" ma:fieldsID="3ebcd04bbaa4079d62663f620fe04bd2" ns2:_="" ns3:_="">
    <xsd:import namespace="62400bc3-3e2b-46c7-afdd-340a55eebf04"/>
    <xsd:import namespace="8c9bcbf2-6421-4854-a4cb-347b5fd2db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00bc3-3e2b-46c7-afdd-340a55eeb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93817ca0-46aa-4b05-8fde-63b6d03f3c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bcbf2-6421-4854-a4cb-347b5fd2db9d"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75ae1fbc-91b0-4e25-b13b-eafc4b6a18bb}" ma:internalName="TaxCatchAll" ma:showField="CatchAllData" ma:web="8c9bcbf2-6421-4854-a4cb-347b5fd2d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400bc3-3e2b-46c7-afdd-340a55eebf04">
      <Terms xmlns="http://schemas.microsoft.com/office/infopath/2007/PartnerControls"/>
    </lcf76f155ced4ddcb4097134ff3c332f>
    <TaxCatchAll xmlns="8c9bcbf2-6421-4854-a4cb-347b5fd2db9d" xsi:nil="true"/>
  </documentManagement>
</p:properties>
</file>

<file path=customXml/itemProps1.xml><?xml version="1.0" encoding="utf-8"?>
<ds:datastoreItem xmlns:ds="http://schemas.openxmlformats.org/officeDocument/2006/customXml" ds:itemID="{345BFB88-934F-4F06-BBF5-2164C8F44F4E}">
  <ds:schemaRefs>
    <ds:schemaRef ds:uri="http://schemas.microsoft.com/sharepoint/v3/contenttype/forms"/>
  </ds:schemaRefs>
</ds:datastoreItem>
</file>

<file path=customXml/itemProps2.xml><?xml version="1.0" encoding="utf-8"?>
<ds:datastoreItem xmlns:ds="http://schemas.openxmlformats.org/officeDocument/2006/customXml" ds:itemID="{06A6F59B-22A3-4FD4-820F-4444A84D6F96}">
  <ds:schemaRefs>
    <ds:schemaRef ds:uri="62400bc3-3e2b-46c7-afdd-340a55eebf04"/>
    <ds:schemaRef ds:uri="8c9bcbf2-6421-4854-a4cb-347b5fd2db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438A7C-628C-48A7-9938-716C9A6F7716}">
  <ds:schemaRefs>
    <ds:schemaRef ds:uri="62400bc3-3e2b-46c7-afdd-340a55eebf04"/>
    <ds:schemaRef ds:uri="8c9bcbf2-6421-4854-a4cb-347b5fd2db9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7052</TotalTime>
  <Words>181</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Montserrat</vt:lpstr>
      <vt:lpstr>Office Theme</vt:lpstr>
      <vt:lpstr>PowerPoint Presentation</vt:lpstr>
      <vt:lpstr>ABOUT US</vt:lpstr>
      <vt:lpstr>ABOUT US</vt:lpstr>
      <vt:lpstr>PART OF THE GLOBAL RECYCLING COMMUNITY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Mondani | AFIL</dc:creator>
  <cp:lastModifiedBy>temp 12</cp:lastModifiedBy>
  <cp:revision>136</cp:revision>
  <dcterms:created xsi:type="dcterms:W3CDTF">2024-07-03T10:03:21Z</dcterms:created>
  <dcterms:modified xsi:type="dcterms:W3CDTF">2025-11-03T07:12:40Z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0x0101001A9A92D649BBDF49A01EC7419D2245D1</vt:lpwstr>
  </property>
  <property fmtid="{D5CDD505-2E9C-101B-9397-08002B2CF9AE}" pid="3" name="MediaServiceImageTags">
    <vt:lpwstr/>
  </property>
</Properties>
</file>