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0"/>
  </p:notesMasterIdLst>
  <p:sldIdLst>
    <p:sldId id="256" r:id="rId5"/>
    <p:sldId id="261" r:id="rId6"/>
    <p:sldId id="264" r:id="rId7"/>
    <p:sldId id="269" r:id="rId8"/>
    <p:sldId id="30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193"/>
    <a:srgbClr val="FFE2A7"/>
    <a:srgbClr val="CCECFF"/>
    <a:srgbClr val="AFFFCA"/>
    <a:srgbClr val="FFFFCC"/>
    <a:srgbClr val="93FFFF"/>
    <a:srgbClr val="FFCC99"/>
    <a:srgbClr val="CCFFFF"/>
    <a:srgbClr val="CCCCFF"/>
    <a:srgbClr val="53FF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51" autoAdjust="0"/>
    <p:restoredTop sz="92387" autoAdjust="0"/>
  </p:normalViewPr>
  <p:slideViewPr>
    <p:cSldViewPr snapToGrid="0">
      <p:cViewPr varScale="1">
        <p:scale>
          <a:sx n="75" d="100"/>
          <a:sy n="75" d="100"/>
        </p:scale>
        <p:origin x="112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F4205-509C-434C-8F71-9A8A15BD8F5D}" type="datetimeFigureOut">
              <a:rPr lang="en-GB" smtClean="0"/>
              <a:t>30/10/2025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EED7B-1989-4BB7-AE90-C3D57797BA27}" type="slidenum">
              <a:rPr lang="en-GB" smtClean="0"/>
              <a:t>‹#›</a:t>
            </a:fld>
            <a:endParaRPr lang="en-GB"/>
          </a:p>
        </p:txBody>
      </p:sp>
    </p:spTree>
    <p:extLst>
      <p:ext uri="{BB962C8B-B14F-4D97-AF65-F5344CB8AC3E}">
        <p14:creationId xmlns:p14="http://schemas.microsoft.com/office/powerpoint/2010/main" val="179566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4EED7B-1989-4BB7-AE90-C3D57797BA27}" type="slidenum">
              <a:rPr lang="en-GB" smtClean="0"/>
              <a:t>2</a:t>
            </a:fld>
            <a:endParaRPr lang="en-GB"/>
          </a:p>
        </p:txBody>
      </p:sp>
    </p:spTree>
    <p:extLst>
      <p:ext uri="{BB962C8B-B14F-4D97-AF65-F5344CB8AC3E}">
        <p14:creationId xmlns:p14="http://schemas.microsoft.com/office/powerpoint/2010/main" val="2696598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EB8E-087F-81CD-045F-CB7156BB79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C8CF0D-D565-C228-79AA-1AE7A3CE8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683D764-472E-3B71-A555-86F9B3BCD1B1}"/>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29E4DB4F-CBC6-4ED0-B5AF-828CF54E84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240975-ACA9-173B-B22E-528351042AE2}"/>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EE0BFFAB-849E-1E16-2A53-61B0C060106B}"/>
              </a:ext>
            </a:extLst>
          </p:cNvPr>
          <p:cNvPicPr>
            <a:picLocks noChangeAspect="1"/>
          </p:cNvPicPr>
          <p:nvPr userDrawn="1"/>
        </p:nvPicPr>
        <p:blipFill rotWithShape="1">
          <a:blip r:embed="rId2"/>
          <a:srcRect l="23516" t="25892" r="29790" b="13682"/>
          <a:stretch/>
        </p:blipFill>
        <p:spPr>
          <a:xfrm>
            <a:off x="-3267303" y="-970754"/>
            <a:ext cx="5762960" cy="8914837"/>
          </a:xfrm>
          <a:prstGeom prst="rect">
            <a:avLst/>
          </a:prstGeom>
        </p:spPr>
      </p:pic>
      <p:pic>
        <p:nvPicPr>
          <p:cNvPr id="8" name="Image 28">
            <a:extLst>
              <a:ext uri="{FF2B5EF4-FFF2-40B4-BE49-F238E27FC236}">
                <a16:creationId xmlns:a16="http://schemas.microsoft.com/office/drawing/2014/main" id="{853EF860-2B2A-B8B1-9099-8F24000EDED8}"/>
              </a:ext>
            </a:extLst>
          </p:cNvPr>
          <p:cNvPicPr>
            <a:picLocks noChangeAspect="1"/>
          </p:cNvPicPr>
          <p:nvPr userDrawn="1"/>
        </p:nvPicPr>
        <p:blipFill rotWithShape="1">
          <a:blip r:embed="rId2"/>
          <a:srcRect l="23516" t="25892" r="29790" b="13682"/>
          <a:stretch/>
        </p:blipFill>
        <p:spPr>
          <a:xfrm flipH="1" flipV="1">
            <a:off x="9803525" y="-1028419"/>
            <a:ext cx="5762960" cy="8914837"/>
          </a:xfrm>
          <a:prstGeom prst="rect">
            <a:avLst/>
          </a:prstGeom>
        </p:spPr>
      </p:pic>
    </p:spTree>
    <p:extLst>
      <p:ext uri="{BB962C8B-B14F-4D97-AF65-F5344CB8AC3E}">
        <p14:creationId xmlns:p14="http://schemas.microsoft.com/office/powerpoint/2010/main" val="3854661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31F7-E991-555A-717C-48A01501D25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6573482-550B-5AFB-AC5B-2837234586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935CFA2-6D14-B8CF-BE2A-6630372F88D7}"/>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46AE9563-3536-CE9A-270F-50C755A7AD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9FD8AE-2063-D03C-8D95-CCD182F56FAA}"/>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3EB0930D-CFB2-D42E-ADB3-840B071B32E2}"/>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33525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A84042-5F6D-5D4F-1A36-BCB9E15B3A5C}"/>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BF7B1D9-CFE9-A578-8681-DF97DB2775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64DE279-0949-2196-3089-ED1B7D1B8DC7}"/>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01F22DA2-EEEA-AA79-6B6E-C3E068D88A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BF693-DAD5-5AAA-2311-C6CE53B1211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94EAD259-B607-0735-3319-96A1658B0955}"/>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90452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BCA3-D732-5CF6-2A25-21DD13D6BD6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3EEF8A-2607-AA94-9EAD-CB97DBA3E16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FB65F1-1087-26BF-37FC-740D73F5ABBA}"/>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E3989B8F-8281-FCDF-D023-04AEA93019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427BBD-A6CF-BF5B-9226-6DEC78DD641B}"/>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36A46800-4347-8788-8E68-9E4AC3E77DD4}"/>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66365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6EBE-8309-F256-CAC5-21363FD7423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9ED3A8A-C303-7E4A-7D99-01EF86CB5AF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A6306F1-6F52-786F-093F-5648FF964176}"/>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C409AB5D-B645-16AE-5027-8F224EDAF6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3CEAB1-984F-E6B8-1A58-37BB325E9BBE}"/>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7" name="Image 28">
            <a:extLst>
              <a:ext uri="{FF2B5EF4-FFF2-40B4-BE49-F238E27FC236}">
                <a16:creationId xmlns:a16="http://schemas.microsoft.com/office/drawing/2014/main" id="{7C82ECC6-ED56-0021-3626-870A4850146D}"/>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87503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88DB3-0020-AFA4-433C-BA1D41867BD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572212A-CCD7-D5F1-4B95-F0E43B3B9BF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A57B0A5-2154-257D-4F1F-7097C58DAD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5FD6535-7D5E-47EE-669E-FE497BFED033}"/>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6" name="Footer Placeholder 5">
            <a:extLst>
              <a:ext uri="{FF2B5EF4-FFF2-40B4-BE49-F238E27FC236}">
                <a16:creationId xmlns:a16="http://schemas.microsoft.com/office/drawing/2014/main" id="{AEC1BAB5-BD6C-080C-8914-3A2752DD3E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A4D6F6-F361-EB6F-2621-6CEB7FB2003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390B127C-AD1D-BCFF-A9BA-C8700719AB09}"/>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pic>
        <p:nvPicPr>
          <p:cNvPr id="9" name="Picture 3">
            <a:extLst>
              <a:ext uri="{FF2B5EF4-FFF2-40B4-BE49-F238E27FC236}">
                <a16:creationId xmlns:a16="http://schemas.microsoft.com/office/drawing/2014/main" id="{FBA55610-6E64-2C6F-3BCB-70A479408F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9986" y="5883800"/>
            <a:ext cx="7502013" cy="909684"/>
          </a:xfrm>
          <a:prstGeom prst="rect">
            <a:avLst/>
          </a:prstGeom>
        </p:spPr>
      </p:pic>
      <p:cxnSp>
        <p:nvCxnSpPr>
          <p:cNvPr id="10" name="Straight Connector 8">
            <a:extLst>
              <a:ext uri="{FF2B5EF4-FFF2-40B4-BE49-F238E27FC236}">
                <a16:creationId xmlns:a16="http://schemas.microsoft.com/office/drawing/2014/main" id="{04F4A788-16E3-F509-FEF1-1ABAF7ADF411}"/>
              </a:ext>
            </a:extLst>
          </p:cNvPr>
          <p:cNvCxnSpPr>
            <a:cxnSpLocks/>
          </p:cNvCxnSpPr>
          <p:nvPr userDrawn="1"/>
        </p:nvCxnSpPr>
        <p:spPr>
          <a:xfrm>
            <a:off x="0" y="5880366"/>
            <a:ext cx="1219200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5949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60D1-0420-BE9D-C6CC-6EA84BCFBADC}"/>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4E6F4E0-9091-BB19-74D6-4DD563322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AF235B7-D110-62D8-CB51-4E0FA4ECE37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98BB0C-3F29-EA65-EE9E-A06EBD14E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1F6D729-FCB6-976B-A1C1-B5D904AEB5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09FE2B7-388A-7596-EDA2-0A6F285F9834}"/>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8" name="Footer Placeholder 7">
            <a:extLst>
              <a:ext uri="{FF2B5EF4-FFF2-40B4-BE49-F238E27FC236}">
                <a16:creationId xmlns:a16="http://schemas.microsoft.com/office/drawing/2014/main" id="{206BE723-69D7-14A6-9F95-51C20C568A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AAD0610-A356-BCB3-1984-DBA7E388630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10" name="Image 28">
            <a:extLst>
              <a:ext uri="{FF2B5EF4-FFF2-40B4-BE49-F238E27FC236}">
                <a16:creationId xmlns:a16="http://schemas.microsoft.com/office/drawing/2014/main" id="{6BCDD72C-0A56-BD78-667A-2B0F515269FA}"/>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11513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754AF-2BA6-D900-FC4F-805DCA5332E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2FABE12-CE91-454C-424B-974D2697D2B0}"/>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4" name="Footer Placeholder 3">
            <a:extLst>
              <a:ext uri="{FF2B5EF4-FFF2-40B4-BE49-F238E27FC236}">
                <a16:creationId xmlns:a16="http://schemas.microsoft.com/office/drawing/2014/main" id="{6FB7D9F7-AF9F-2019-5AE1-7297B88681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E9697D5-974B-F063-FDB8-14534E29A6D3}"/>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6" name="Image 28">
            <a:extLst>
              <a:ext uri="{FF2B5EF4-FFF2-40B4-BE49-F238E27FC236}">
                <a16:creationId xmlns:a16="http://schemas.microsoft.com/office/drawing/2014/main" id="{41C49BF5-0A16-169A-DA95-1B86B152D1BF}"/>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3612470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A3E1FC-1BCE-AF7C-D7AE-9FD3EB2FE6C6}"/>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3" name="Footer Placeholder 2">
            <a:extLst>
              <a:ext uri="{FF2B5EF4-FFF2-40B4-BE49-F238E27FC236}">
                <a16:creationId xmlns:a16="http://schemas.microsoft.com/office/drawing/2014/main" id="{FE0706A3-3924-9A0E-A4F9-E8E09F303AB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28D337D-7068-7324-825D-7F8EBD060A4E}"/>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5" name="Image 28">
            <a:extLst>
              <a:ext uri="{FF2B5EF4-FFF2-40B4-BE49-F238E27FC236}">
                <a16:creationId xmlns:a16="http://schemas.microsoft.com/office/drawing/2014/main" id="{AA8FD7CC-9C3D-AA7A-6D44-96167B9BA689}"/>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257631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C5E51-2F13-C670-3A55-410923E120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80DDB10-1B55-75C6-D0E8-C140CBE4FA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27898A59-A9F1-5626-EF30-3D45C7B1D4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AA95BD4-C13F-8A73-8D03-9B9AC3DD91A2}"/>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6" name="Footer Placeholder 5">
            <a:extLst>
              <a:ext uri="{FF2B5EF4-FFF2-40B4-BE49-F238E27FC236}">
                <a16:creationId xmlns:a16="http://schemas.microsoft.com/office/drawing/2014/main" id="{0624F73B-782A-18EE-8305-1B712E9A1C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3E8BD0-CC70-6D2E-F625-C5C359FF544A}"/>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A4DF6506-AE5F-6044-6F96-52BACF84CED3}"/>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145867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45ACB-765B-37E5-684B-5675E628083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A9B72237-BD25-C3A2-36B2-CEB2CADE0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4C1509-2261-4905-1621-C151F8095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BF9BFA-8009-B3A9-3012-AC02D82CD586}"/>
              </a:ext>
            </a:extLst>
          </p:cNvPr>
          <p:cNvSpPr>
            <a:spLocks noGrp="1"/>
          </p:cNvSpPr>
          <p:nvPr>
            <p:ph type="dt" sz="half" idx="10"/>
          </p:nvPr>
        </p:nvSpPr>
        <p:spPr/>
        <p:txBody>
          <a:bodyPr/>
          <a:lstStyle/>
          <a:p>
            <a:fld id="{AE940493-1F71-4F77-836C-410095C65537}" type="datetimeFigureOut">
              <a:rPr lang="en-GB" smtClean="0"/>
              <a:t>30/10/2025</a:t>
            </a:fld>
            <a:endParaRPr lang="en-GB"/>
          </a:p>
        </p:txBody>
      </p:sp>
      <p:sp>
        <p:nvSpPr>
          <p:cNvPr id="6" name="Footer Placeholder 5">
            <a:extLst>
              <a:ext uri="{FF2B5EF4-FFF2-40B4-BE49-F238E27FC236}">
                <a16:creationId xmlns:a16="http://schemas.microsoft.com/office/drawing/2014/main" id="{4A28A7EC-D5E9-451C-DEC2-420445A92F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9ECABD-7107-F948-5584-FA496538FC41}"/>
              </a:ext>
            </a:extLst>
          </p:cNvPr>
          <p:cNvSpPr>
            <a:spLocks noGrp="1"/>
          </p:cNvSpPr>
          <p:nvPr>
            <p:ph type="sldNum" sz="quarter" idx="12"/>
          </p:nvPr>
        </p:nvSpPr>
        <p:spPr/>
        <p:txBody>
          <a:bodyPr/>
          <a:lstStyle/>
          <a:p>
            <a:fld id="{5836FBB6-1EFB-4954-9C49-F6EEF9A02666}" type="slidenum">
              <a:rPr lang="en-GB" smtClean="0"/>
              <a:t>‹#›</a:t>
            </a:fld>
            <a:endParaRPr lang="en-GB"/>
          </a:p>
        </p:txBody>
      </p:sp>
      <p:pic>
        <p:nvPicPr>
          <p:cNvPr id="8" name="Image 28">
            <a:extLst>
              <a:ext uri="{FF2B5EF4-FFF2-40B4-BE49-F238E27FC236}">
                <a16:creationId xmlns:a16="http://schemas.microsoft.com/office/drawing/2014/main" id="{87391E48-CF91-B12D-B51B-332366C2C2C3}"/>
              </a:ext>
            </a:extLst>
          </p:cNvPr>
          <p:cNvPicPr>
            <a:picLocks noChangeAspect="1"/>
          </p:cNvPicPr>
          <p:nvPr userDrawn="1"/>
        </p:nvPicPr>
        <p:blipFill rotWithShape="1">
          <a:blip r:embed="rId2"/>
          <a:srcRect l="23516" t="25892" r="29790" b="13682"/>
          <a:stretch/>
        </p:blipFill>
        <p:spPr>
          <a:xfrm>
            <a:off x="-3520576" y="-1196919"/>
            <a:ext cx="5762960" cy="8914837"/>
          </a:xfrm>
          <a:prstGeom prst="rect">
            <a:avLst/>
          </a:prstGeom>
        </p:spPr>
      </p:pic>
    </p:spTree>
    <p:extLst>
      <p:ext uri="{BB962C8B-B14F-4D97-AF65-F5344CB8AC3E}">
        <p14:creationId xmlns:p14="http://schemas.microsoft.com/office/powerpoint/2010/main" val="61465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A6C8B6-C64F-E2E4-360D-124C238227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B6AD6F2-F759-020D-2C3A-A6A9EBFA3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BB6D52-2225-7C2D-ECA1-9795522382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940493-1F71-4F77-836C-410095C65537}" type="datetimeFigureOut">
              <a:rPr lang="en-GB" smtClean="0"/>
              <a:t>30/10/2025</a:t>
            </a:fld>
            <a:endParaRPr lang="en-GB"/>
          </a:p>
        </p:txBody>
      </p:sp>
      <p:sp>
        <p:nvSpPr>
          <p:cNvPr id="5" name="Footer Placeholder 4">
            <a:extLst>
              <a:ext uri="{FF2B5EF4-FFF2-40B4-BE49-F238E27FC236}">
                <a16:creationId xmlns:a16="http://schemas.microsoft.com/office/drawing/2014/main" id="{C05D7E64-A428-4D84-55D9-D0ABB8A15F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0D3D413-7D71-A1A1-1EBF-D853111503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36FBB6-1EFB-4954-9C49-F6EEF9A02666}" type="slidenum">
              <a:rPr lang="en-GB" smtClean="0"/>
              <a:t>‹#›</a:t>
            </a:fld>
            <a:endParaRPr lang="en-GB"/>
          </a:p>
        </p:txBody>
      </p:sp>
    </p:spTree>
    <p:extLst>
      <p:ext uri="{BB962C8B-B14F-4D97-AF65-F5344CB8AC3E}">
        <p14:creationId xmlns:p14="http://schemas.microsoft.com/office/powerpoint/2010/main" val="16647879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2.jpeg"/><Relationship Id="rId4" Type="http://schemas.openxmlformats.org/officeDocument/2006/relationships/image" Target="../media/image6.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sv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B7AD03-22B6-34F3-CFCF-D303B8DB7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590" y="232960"/>
            <a:ext cx="9330890" cy="1131451"/>
          </a:xfrm>
          <a:prstGeom prst="rect">
            <a:avLst/>
          </a:prstGeom>
        </p:spPr>
      </p:pic>
      <p:sp>
        <p:nvSpPr>
          <p:cNvPr id="10" name="TextBox 9">
            <a:extLst>
              <a:ext uri="{FF2B5EF4-FFF2-40B4-BE49-F238E27FC236}">
                <a16:creationId xmlns:a16="http://schemas.microsoft.com/office/drawing/2014/main" id="{85FBBFBE-EBAC-D832-87D4-AE24B379E27C}"/>
              </a:ext>
            </a:extLst>
          </p:cNvPr>
          <p:cNvSpPr txBox="1"/>
          <p:nvPr/>
        </p:nvSpPr>
        <p:spPr>
          <a:xfrm>
            <a:off x="1455515" y="1887631"/>
            <a:ext cx="9280963" cy="2462213"/>
          </a:xfrm>
          <a:prstGeom prst="rect">
            <a:avLst/>
          </a:prstGeom>
          <a:noFill/>
        </p:spPr>
        <p:txBody>
          <a:bodyPr wrap="square" rtlCol="0" anchor="ctr">
            <a:spAutoFit/>
          </a:bodyPr>
          <a:lstStyle/>
          <a:p>
            <a:pPr algn="ctr"/>
            <a:r>
              <a:rPr lang="en-GB" sz="2400" b="1" dirty="0">
                <a:solidFill>
                  <a:srgbClr val="0070C0"/>
                </a:solidFill>
                <a:latin typeface="Montserrat" pitchFamily="2" charset="0"/>
                <a:cs typeface="Arial" panose="020B0604020202020204" pitchFamily="34" charset="0"/>
              </a:rPr>
              <a:t>Interreg Euro-MED GREENSMARTMED </a:t>
            </a:r>
          </a:p>
          <a:p>
            <a:pPr algn="ctr"/>
            <a:r>
              <a:rPr lang="en-GB" b="1" dirty="0">
                <a:solidFill>
                  <a:srgbClr val="00B0F0"/>
                </a:solidFill>
                <a:latin typeface="Montserrat" pitchFamily="2" charset="0"/>
                <a:cs typeface="Arial" panose="020B0604020202020204" pitchFamily="34" charset="0"/>
              </a:rPr>
              <a:t>Transnational Event</a:t>
            </a:r>
          </a:p>
          <a:p>
            <a:pPr algn="ctr"/>
            <a:endParaRPr lang="en-GB" sz="1200" b="1" dirty="0">
              <a:solidFill>
                <a:srgbClr val="00B0F0"/>
              </a:solidFill>
              <a:latin typeface="Montserrat" pitchFamily="2" charset="0"/>
              <a:cs typeface="Arial" panose="020B0604020202020204" pitchFamily="34" charset="0"/>
            </a:endParaRPr>
          </a:p>
          <a:p>
            <a:pPr algn="ctr"/>
            <a:r>
              <a:rPr lang="en-GB" sz="2400" b="1" i="1" noProof="0" dirty="0">
                <a:solidFill>
                  <a:srgbClr val="164193"/>
                </a:solidFill>
                <a:latin typeface="Montserrat" pitchFamily="2" charset="0"/>
                <a:cs typeface="Arial" panose="020B0604020202020204" pitchFamily="34" charset="0"/>
              </a:rPr>
              <a:t>Building a Circular Textile Future through </a:t>
            </a:r>
          </a:p>
          <a:p>
            <a:pPr algn="ctr"/>
            <a:r>
              <a:rPr lang="en-GB" sz="2400" b="1" i="1" noProof="0" dirty="0">
                <a:solidFill>
                  <a:srgbClr val="164193"/>
                </a:solidFill>
                <a:latin typeface="Montserrat" pitchFamily="2" charset="0"/>
                <a:cs typeface="Arial" panose="020B0604020202020204" pitchFamily="34" charset="0"/>
              </a:rPr>
              <a:t>Regional &amp; Transnational Collaboration on EPR and DPP</a:t>
            </a:r>
          </a:p>
          <a:p>
            <a:pPr algn="ctr"/>
            <a:endParaRPr lang="en-GB" sz="1600" b="1" noProof="0" dirty="0">
              <a:solidFill>
                <a:srgbClr val="0070C0"/>
              </a:solidFill>
              <a:latin typeface="Montserrat" pitchFamily="2" charset="0"/>
              <a:cs typeface="Arial" panose="020B0604020202020204" pitchFamily="34" charset="0"/>
            </a:endParaRPr>
          </a:p>
          <a:p>
            <a:pPr algn="ctr"/>
            <a:r>
              <a:rPr lang="en-GB" b="1" noProof="0" dirty="0">
                <a:solidFill>
                  <a:srgbClr val="0070C0"/>
                </a:solidFill>
                <a:latin typeface="Montserrat" pitchFamily="2" charset="0"/>
                <a:cs typeface="Arial" panose="020B0604020202020204" pitchFamily="34" charset="0"/>
              </a:rPr>
              <a:t>6 November 2025</a:t>
            </a:r>
          </a:p>
          <a:p>
            <a:pPr algn="ctr"/>
            <a:endParaRPr lang="en-GB" noProof="0" dirty="0">
              <a:solidFill>
                <a:srgbClr val="0070C0"/>
              </a:solidFill>
              <a:latin typeface="Montserrat"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5618890-2F4A-5AFC-79BE-3623F54DE8FA}"/>
              </a:ext>
            </a:extLst>
          </p:cNvPr>
          <p:cNvCxnSpPr/>
          <p:nvPr/>
        </p:nvCxnSpPr>
        <p:spPr>
          <a:xfrm>
            <a:off x="1925932" y="3550920"/>
            <a:ext cx="834013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4EE9B6C6-282A-21A8-A76F-E95B0D3145F8}"/>
              </a:ext>
            </a:extLst>
          </p:cNvPr>
          <p:cNvSpPr txBox="1"/>
          <p:nvPr/>
        </p:nvSpPr>
        <p:spPr>
          <a:xfrm>
            <a:off x="1557991" y="5368098"/>
            <a:ext cx="5265596" cy="1291957"/>
          </a:xfrm>
          <a:prstGeom prst="rect">
            <a:avLst/>
          </a:prstGeom>
          <a:noFill/>
        </p:spPr>
        <p:txBody>
          <a:bodyPr wrap="square" rtlCol="0">
            <a:spAutoFit/>
          </a:bodyPr>
          <a:lstStyle/>
          <a:p>
            <a:pPr>
              <a:lnSpc>
                <a:spcPct val="150000"/>
              </a:lnSpc>
            </a:pPr>
            <a:r>
              <a:rPr lang="en-GB" b="1" dirty="0">
                <a:solidFill>
                  <a:srgbClr val="164193"/>
                </a:solidFill>
                <a:latin typeface="Montserrat" pitchFamily="2" charset="0"/>
                <a:cs typeface="Arial" panose="020B0604020202020204" pitchFamily="34" charset="0"/>
              </a:rPr>
              <a:t>Natasha Sivevska</a:t>
            </a:r>
          </a:p>
          <a:p>
            <a:pPr>
              <a:lnSpc>
                <a:spcPct val="150000"/>
              </a:lnSpc>
            </a:pPr>
            <a:r>
              <a:rPr lang="en-GB" dirty="0">
                <a:solidFill>
                  <a:srgbClr val="164193"/>
                </a:solidFill>
                <a:latin typeface="Montserrat" pitchFamily="2" charset="0"/>
                <a:cs typeface="Arial" panose="020B0604020202020204" pitchFamily="34" charset="0"/>
              </a:rPr>
              <a:t>Executive director</a:t>
            </a:r>
            <a:endParaRPr lang="en-GB" noProof="0" dirty="0">
              <a:solidFill>
                <a:srgbClr val="164193"/>
              </a:solidFill>
              <a:latin typeface="Montserrat" pitchFamily="2" charset="0"/>
              <a:cs typeface="Arial" panose="020B0604020202020204" pitchFamily="34" charset="0"/>
            </a:endParaRPr>
          </a:p>
          <a:p>
            <a:pPr>
              <a:lnSpc>
                <a:spcPct val="150000"/>
              </a:lnSpc>
            </a:pPr>
            <a:r>
              <a:rPr lang="en-GB" dirty="0">
                <a:solidFill>
                  <a:srgbClr val="164193"/>
                </a:solidFill>
                <a:latin typeface="Montserrat" pitchFamily="2" charset="0"/>
                <a:cs typeface="Arial" panose="020B0604020202020204" pitchFamily="34" charset="0"/>
              </a:rPr>
              <a:t>Macedonian TTTA-Textile cluster </a:t>
            </a:r>
            <a:endParaRPr lang="en-GB" noProof="0" dirty="0">
              <a:solidFill>
                <a:srgbClr val="164193"/>
              </a:solidFill>
              <a:latin typeface="Montserrat" pitchFamily="2" charset="0"/>
              <a:cs typeface="Arial" panose="020B0604020202020204" pitchFamily="34" charset="0"/>
            </a:endParaRPr>
          </a:p>
        </p:txBody>
      </p:sp>
      <p:pic>
        <p:nvPicPr>
          <p:cNvPr id="7" name="Picture 6" descr="A green text on a black background&#10;&#10;AI-generated content may be incorrect.">
            <a:extLst>
              <a:ext uri="{FF2B5EF4-FFF2-40B4-BE49-F238E27FC236}">
                <a16:creationId xmlns:a16="http://schemas.microsoft.com/office/drawing/2014/main" id="{BCA8A493-DC3D-2940-D699-48DDE97D4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439" y="3972336"/>
            <a:ext cx="5081161" cy="1224455"/>
          </a:xfrm>
          <a:prstGeom prst="rect">
            <a:avLst/>
          </a:prstGeom>
        </p:spPr>
      </p:pic>
      <p:pic>
        <p:nvPicPr>
          <p:cNvPr id="4" name="Picture 3">
            <a:extLst>
              <a:ext uri="{FF2B5EF4-FFF2-40B4-BE49-F238E27FC236}">
                <a16:creationId xmlns:a16="http://schemas.microsoft.com/office/drawing/2014/main" id="{75C339C5-B3E6-4F65-8F34-CACF2B504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529" y="5460078"/>
            <a:ext cx="4381377" cy="945455"/>
          </a:xfrm>
          <a:prstGeom prst="rect">
            <a:avLst/>
          </a:prstGeom>
        </p:spPr>
      </p:pic>
    </p:spTree>
    <p:extLst>
      <p:ext uri="{BB962C8B-B14F-4D97-AF65-F5344CB8AC3E}">
        <p14:creationId xmlns:p14="http://schemas.microsoft.com/office/powerpoint/2010/main" val="240816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2984" y="1035312"/>
            <a:ext cx="2055001" cy="84265"/>
          </a:xfrm>
          <a:custGeom>
            <a:avLst/>
            <a:gdLst/>
            <a:ahLst/>
            <a:cxnLst/>
            <a:rect l="l" t="t" r="r" b="b"/>
            <a:pathLst>
              <a:path w="3082502" h="126397">
                <a:moveTo>
                  <a:pt x="0" y="0"/>
                </a:moveTo>
                <a:lnTo>
                  <a:pt x="3082503" y="0"/>
                </a:lnTo>
                <a:lnTo>
                  <a:pt x="3082503" y="126397"/>
                </a:lnTo>
                <a:lnTo>
                  <a:pt x="0" y="126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I" sz="1200"/>
          </a:p>
        </p:txBody>
      </p:sp>
      <p:sp>
        <p:nvSpPr>
          <p:cNvPr id="5" name="TextBox 5"/>
          <p:cNvSpPr txBox="1"/>
          <p:nvPr/>
        </p:nvSpPr>
        <p:spPr>
          <a:xfrm>
            <a:off x="400852" y="443638"/>
            <a:ext cx="4545893" cy="602729"/>
          </a:xfrm>
          <a:prstGeom prst="rect">
            <a:avLst/>
          </a:prstGeom>
        </p:spPr>
        <p:txBody>
          <a:bodyPr lIns="0" tIns="0" rIns="0" bIns="0" rtlCol="0" anchor="t">
            <a:spAutoFit/>
          </a:bodyPr>
          <a:lstStyle/>
          <a:p>
            <a:pPr>
              <a:lnSpc>
                <a:spcPts val="4690"/>
              </a:lnSpc>
            </a:pPr>
            <a:r>
              <a:rPr lang="en-US" sz="4467">
                <a:solidFill>
                  <a:srgbClr val="1F4E79"/>
                </a:solidFill>
                <a:latin typeface="Inter Bold"/>
                <a:ea typeface="Inter Bold"/>
                <a:cs typeface="Inter Bold"/>
                <a:sym typeface="Inter Bold"/>
              </a:rPr>
              <a:t>TTA-TC</a:t>
            </a:r>
          </a:p>
        </p:txBody>
      </p:sp>
      <p:sp>
        <p:nvSpPr>
          <p:cNvPr id="6" name="TextBox 6"/>
          <p:cNvSpPr txBox="1"/>
          <p:nvPr/>
        </p:nvSpPr>
        <p:spPr>
          <a:xfrm>
            <a:off x="494132" y="1157676"/>
            <a:ext cx="4545893" cy="489686"/>
          </a:xfrm>
          <a:prstGeom prst="rect">
            <a:avLst/>
          </a:prstGeom>
        </p:spPr>
        <p:txBody>
          <a:bodyPr lIns="0" tIns="0" rIns="0" bIns="0" rtlCol="0" anchor="t">
            <a:spAutoFit/>
          </a:bodyPr>
          <a:lstStyle/>
          <a:p>
            <a:pPr>
              <a:lnSpc>
                <a:spcPts val="1960"/>
              </a:lnSpc>
            </a:pPr>
            <a:r>
              <a:rPr lang="en-US" sz="1400" spc="103">
                <a:solidFill>
                  <a:srgbClr val="000000"/>
                </a:solidFill>
                <a:latin typeface="Open Sans Bold"/>
                <a:ea typeface="Open Sans Bold"/>
                <a:cs typeface="Open Sans Bold"/>
                <a:sym typeface="Open Sans Bold"/>
              </a:rPr>
              <a:t>TEXTILE TRADE ASSOCIATION - TEXTILE CLUSTER</a:t>
            </a:r>
          </a:p>
        </p:txBody>
      </p:sp>
      <p:sp>
        <p:nvSpPr>
          <p:cNvPr id="7" name="Freeform 7"/>
          <p:cNvSpPr/>
          <p:nvPr/>
        </p:nvSpPr>
        <p:spPr>
          <a:xfrm>
            <a:off x="5228189" y="-26081"/>
            <a:ext cx="7046463" cy="6788441"/>
          </a:xfrm>
          <a:custGeom>
            <a:avLst/>
            <a:gdLst/>
            <a:ahLst/>
            <a:cxnLst/>
            <a:rect l="l" t="t" r="r" b="b"/>
            <a:pathLst>
              <a:path w="10569694" h="10467826">
                <a:moveTo>
                  <a:pt x="0" y="0"/>
                </a:moveTo>
                <a:lnTo>
                  <a:pt x="10569694" y="0"/>
                </a:lnTo>
                <a:lnTo>
                  <a:pt x="10569694" y="10467826"/>
                </a:lnTo>
                <a:lnTo>
                  <a:pt x="0" y="10467826"/>
                </a:lnTo>
                <a:lnTo>
                  <a:pt x="0" y="0"/>
                </a:lnTo>
                <a:close/>
              </a:path>
            </a:pathLst>
          </a:custGeom>
          <a:blipFill>
            <a:blip r:embed="rId5">
              <a:extLst>
                <a:ext uri="{96DAC541-7B7A-43D3-8B79-37D633B846F1}">
                  <asvg:svgBlip xmlns:asvg="http://schemas.microsoft.com/office/drawing/2016/SVG/main" r:embed="rId6"/>
                </a:ext>
              </a:extLst>
            </a:blip>
            <a:stretch>
              <a:fillRect l="-13" r="-13"/>
            </a:stretch>
          </a:blipFill>
        </p:spPr>
        <p:txBody>
          <a:bodyPr/>
          <a:lstStyle/>
          <a:p>
            <a:endParaRPr lang="en-SI" sz="1100" dirty="0"/>
          </a:p>
        </p:txBody>
      </p:sp>
      <p:sp>
        <p:nvSpPr>
          <p:cNvPr id="8" name="TextBox 8"/>
          <p:cNvSpPr txBox="1"/>
          <p:nvPr/>
        </p:nvSpPr>
        <p:spPr>
          <a:xfrm>
            <a:off x="5415616" y="95640"/>
            <a:ext cx="5094563" cy="316177"/>
          </a:xfrm>
          <a:prstGeom prst="rect">
            <a:avLst/>
          </a:prstGeom>
        </p:spPr>
        <p:txBody>
          <a:bodyPr lIns="0" tIns="0" rIns="0" bIns="0" rtlCol="0" anchor="t">
            <a:spAutoFit/>
          </a:bodyPr>
          <a:lstStyle/>
          <a:p>
            <a:pPr>
              <a:lnSpc>
                <a:spcPts val="2705"/>
              </a:lnSpc>
            </a:pPr>
            <a:r>
              <a:rPr lang="en-US" sz="1933" dirty="0">
                <a:solidFill>
                  <a:srgbClr val="EAE4D2"/>
                </a:solidFill>
                <a:latin typeface="Inter Bold"/>
                <a:ea typeface="Inter Bold"/>
                <a:cs typeface="Inter Bold"/>
                <a:sym typeface="Inter Bold"/>
              </a:rPr>
              <a:t>Main Activities   </a:t>
            </a:r>
          </a:p>
        </p:txBody>
      </p:sp>
      <p:sp>
        <p:nvSpPr>
          <p:cNvPr id="9" name="TextBox 9"/>
          <p:cNvSpPr txBox="1"/>
          <p:nvPr/>
        </p:nvSpPr>
        <p:spPr>
          <a:xfrm>
            <a:off x="5415617" y="523102"/>
            <a:ext cx="6671608" cy="6458050"/>
          </a:xfrm>
          <a:prstGeom prst="rect">
            <a:avLst/>
          </a:prstGeom>
        </p:spPr>
        <p:txBody>
          <a:bodyPr wrap="square" lIns="0" tIns="0" rIns="0" bIns="0" rtlCol="0" anchor="t">
            <a:spAutoFit/>
          </a:bodyPr>
          <a:lstStyle/>
          <a:p>
            <a:pPr>
              <a:lnSpc>
                <a:spcPts val="2273"/>
              </a:lnSpc>
            </a:pPr>
            <a:r>
              <a:rPr lang="en-US" sz="1467" b="1" dirty="0">
                <a:solidFill>
                  <a:schemeClr val="accent1">
                    <a:lumMod val="50000"/>
                  </a:schemeClr>
                </a:solidFill>
                <a:latin typeface="Open Sans Bold"/>
                <a:ea typeface="Open Sans Bold"/>
                <a:cs typeface="Open Sans Bold"/>
                <a:sym typeface="Open Sans Bold"/>
              </a:rPr>
              <a:t>Export promotion</a:t>
            </a:r>
          </a:p>
          <a:p>
            <a:pPr>
              <a:lnSpc>
                <a:spcPts val="2273"/>
              </a:lnSpc>
            </a:pPr>
            <a:r>
              <a:rPr lang="en-US" sz="1467" dirty="0">
                <a:solidFill>
                  <a:srgbClr val="FFFFFF"/>
                </a:solidFill>
                <a:latin typeface="Open Sans"/>
                <a:ea typeface="Open Sans"/>
                <a:cs typeface="Open Sans"/>
                <a:sym typeface="Open Sans"/>
              </a:rPr>
              <a:t>Trade Fair participation, B2B events, Buyers’ missions, connecting with foreign clients and organizing their visit to production facilities, market research, capacity building for fair participation</a:t>
            </a:r>
          </a:p>
          <a:p>
            <a:pPr>
              <a:lnSpc>
                <a:spcPts val="2273"/>
              </a:lnSpc>
            </a:pPr>
            <a:endParaRPr lang="en-US" sz="1467" dirty="0">
              <a:solidFill>
                <a:srgbClr val="FFFFFF"/>
              </a:solidFill>
              <a:latin typeface="Open Sans"/>
              <a:ea typeface="Open Sans"/>
              <a:cs typeface="Open Sans"/>
              <a:sym typeface="Open Sans"/>
            </a:endParaRPr>
          </a:p>
          <a:p>
            <a:pPr>
              <a:lnSpc>
                <a:spcPts val="2273"/>
              </a:lnSpc>
            </a:pPr>
            <a:r>
              <a:rPr lang="en-US" sz="1467" b="1" dirty="0">
                <a:solidFill>
                  <a:schemeClr val="accent1">
                    <a:lumMod val="50000"/>
                  </a:schemeClr>
                </a:solidFill>
                <a:latin typeface="Open Sans Bold"/>
                <a:ea typeface="Open Sans Bold"/>
                <a:cs typeface="Open Sans Bold"/>
                <a:sym typeface="Open Sans Bold"/>
              </a:rPr>
              <a:t>Human resource development </a:t>
            </a:r>
          </a:p>
          <a:p>
            <a:pPr>
              <a:lnSpc>
                <a:spcPts val="2273"/>
              </a:lnSpc>
            </a:pPr>
            <a:r>
              <a:rPr lang="en-US" sz="1467" dirty="0">
                <a:solidFill>
                  <a:srgbClr val="FFFFFF"/>
                </a:solidFill>
                <a:latin typeface="Open Sans"/>
                <a:ea typeface="Open Sans"/>
                <a:cs typeface="Open Sans"/>
                <a:sym typeface="Open Sans"/>
              </a:rPr>
              <a:t>Trainings and workshops, practical trainings in production reorganization, efficiency and time saving.</a:t>
            </a:r>
          </a:p>
          <a:p>
            <a:pPr>
              <a:lnSpc>
                <a:spcPts val="2273"/>
              </a:lnSpc>
            </a:pPr>
            <a:endParaRPr lang="en-US" sz="1467" dirty="0">
              <a:solidFill>
                <a:srgbClr val="FFFFFF"/>
              </a:solidFill>
              <a:latin typeface="Open Sans"/>
              <a:ea typeface="Open Sans"/>
              <a:cs typeface="Open Sans"/>
              <a:sym typeface="Open Sans"/>
            </a:endParaRPr>
          </a:p>
          <a:p>
            <a:pPr>
              <a:lnSpc>
                <a:spcPts val="2273"/>
              </a:lnSpc>
            </a:pPr>
            <a:r>
              <a:rPr lang="en-US" sz="1467" b="1" dirty="0">
                <a:solidFill>
                  <a:schemeClr val="accent1">
                    <a:lumMod val="50000"/>
                  </a:schemeClr>
                </a:solidFill>
                <a:latin typeface="Open Sans Bold"/>
                <a:ea typeface="Open Sans Bold"/>
                <a:cs typeface="Open Sans Bold"/>
                <a:sym typeface="Open Sans Bold"/>
              </a:rPr>
              <a:t>Certification</a:t>
            </a:r>
            <a:r>
              <a:rPr lang="en-US" sz="1467" b="1" dirty="0">
                <a:solidFill>
                  <a:schemeClr val="accent1">
                    <a:lumMod val="50000"/>
                  </a:schemeClr>
                </a:solidFill>
                <a:latin typeface="Open Sans"/>
                <a:ea typeface="Open Sans"/>
                <a:cs typeface="Open Sans"/>
                <a:sym typeface="Open Sans"/>
              </a:rPr>
              <a:t> </a:t>
            </a:r>
          </a:p>
          <a:p>
            <a:pPr>
              <a:lnSpc>
                <a:spcPts val="2273"/>
              </a:lnSpc>
            </a:pPr>
            <a:r>
              <a:rPr lang="en-US" sz="1467" dirty="0">
                <a:solidFill>
                  <a:srgbClr val="FFFFFF"/>
                </a:solidFill>
                <a:latin typeface="Open Sans"/>
                <a:ea typeface="Open Sans"/>
                <a:cs typeface="Open Sans"/>
                <a:sym typeface="Open Sans"/>
              </a:rPr>
              <a:t>Support companies in the field of social compliance implementation (BSCI, SEDEX/SMETA, ESG, SA8000)</a:t>
            </a:r>
          </a:p>
          <a:p>
            <a:pPr>
              <a:lnSpc>
                <a:spcPts val="2273"/>
              </a:lnSpc>
            </a:pPr>
            <a:endParaRPr lang="en-US" sz="1467" dirty="0">
              <a:solidFill>
                <a:srgbClr val="FFFFFF"/>
              </a:solidFill>
              <a:latin typeface="Open Sans"/>
              <a:ea typeface="Open Sans"/>
              <a:cs typeface="Open Sans"/>
              <a:sym typeface="Open Sans"/>
            </a:endParaRPr>
          </a:p>
          <a:p>
            <a:pPr>
              <a:lnSpc>
                <a:spcPts val="2273"/>
              </a:lnSpc>
            </a:pPr>
            <a:r>
              <a:rPr lang="en-US" sz="1467" b="1" dirty="0">
                <a:solidFill>
                  <a:schemeClr val="accent1">
                    <a:lumMod val="50000"/>
                  </a:schemeClr>
                </a:solidFill>
                <a:latin typeface="Open Sans Bold"/>
                <a:ea typeface="Open Sans Bold"/>
                <a:cs typeface="Open Sans Bold"/>
                <a:sym typeface="Open Sans Bold"/>
              </a:rPr>
              <a:t>Circular Textile Production</a:t>
            </a:r>
          </a:p>
          <a:p>
            <a:pPr>
              <a:lnSpc>
                <a:spcPts val="2273"/>
              </a:lnSpc>
            </a:pPr>
            <a:r>
              <a:rPr lang="en-US" sz="1467" dirty="0">
                <a:solidFill>
                  <a:srgbClr val="FFFFFF"/>
                </a:solidFill>
                <a:latin typeface="Open Sans"/>
                <a:ea typeface="Open Sans"/>
                <a:cs typeface="Open Sans"/>
                <a:sym typeface="Open Sans"/>
              </a:rPr>
              <a:t>Developing solutions, business cases and implementation. Projects to promote circular economy practices.</a:t>
            </a:r>
          </a:p>
          <a:p>
            <a:pPr>
              <a:lnSpc>
                <a:spcPts val="2273"/>
              </a:lnSpc>
            </a:pPr>
            <a:endParaRPr lang="en-US" sz="1467" dirty="0">
              <a:solidFill>
                <a:srgbClr val="FFFFFF"/>
              </a:solidFill>
              <a:latin typeface="Open Sans"/>
              <a:ea typeface="Open Sans"/>
              <a:cs typeface="Open Sans"/>
              <a:sym typeface="Open Sans"/>
            </a:endParaRPr>
          </a:p>
          <a:p>
            <a:pPr>
              <a:lnSpc>
                <a:spcPts val="2273"/>
              </a:lnSpc>
            </a:pPr>
            <a:r>
              <a:rPr lang="en-US" sz="1467" b="1" dirty="0">
                <a:solidFill>
                  <a:schemeClr val="accent1">
                    <a:lumMod val="50000"/>
                  </a:schemeClr>
                </a:solidFill>
                <a:latin typeface="Open Sans Bold"/>
                <a:ea typeface="Open Sans Bold"/>
                <a:cs typeface="Open Sans Bold"/>
                <a:sym typeface="Open Sans Bold"/>
              </a:rPr>
              <a:t>Lobby and advocacy </a:t>
            </a:r>
            <a:r>
              <a:rPr lang="en-US" sz="1467" dirty="0">
                <a:solidFill>
                  <a:srgbClr val="FFFFFF"/>
                </a:solidFill>
                <a:latin typeface="Open Sans Bold"/>
                <a:ea typeface="Open Sans Bold"/>
                <a:cs typeface="Open Sans Bold"/>
                <a:sym typeface="Open Sans Bold"/>
              </a:rPr>
              <a:t>- </a:t>
            </a:r>
            <a:r>
              <a:rPr lang="en-US" sz="1467" dirty="0">
                <a:solidFill>
                  <a:srgbClr val="FFFFFF"/>
                </a:solidFill>
                <a:latin typeface="Open Sans"/>
                <a:ea typeface="Open Sans"/>
                <a:cs typeface="Open Sans"/>
                <a:sym typeface="Open Sans"/>
              </a:rPr>
              <a:t>Government support programs, polices and laws.</a:t>
            </a:r>
          </a:p>
          <a:p>
            <a:pPr>
              <a:lnSpc>
                <a:spcPts val="2273"/>
              </a:lnSpc>
            </a:pPr>
            <a:endParaRPr lang="en-US" sz="1467" dirty="0">
              <a:solidFill>
                <a:srgbClr val="FFFFFF"/>
              </a:solidFill>
              <a:latin typeface="Open Sans"/>
              <a:ea typeface="Open Sans"/>
              <a:cs typeface="Open Sans"/>
              <a:sym typeface="Open Sans"/>
            </a:endParaRPr>
          </a:p>
          <a:p>
            <a:pPr>
              <a:lnSpc>
                <a:spcPts val="2273"/>
              </a:lnSpc>
            </a:pPr>
            <a:endParaRPr lang="en-US" sz="1467" dirty="0">
              <a:solidFill>
                <a:srgbClr val="FFFFFF"/>
              </a:solidFill>
              <a:latin typeface="Open Sans"/>
              <a:ea typeface="Open Sans"/>
              <a:cs typeface="Open Sans"/>
              <a:sym typeface="Open Sans"/>
            </a:endParaRPr>
          </a:p>
          <a:p>
            <a:pPr>
              <a:lnSpc>
                <a:spcPts val="2273"/>
              </a:lnSpc>
            </a:pPr>
            <a:endParaRPr lang="en-US" sz="1467" dirty="0">
              <a:solidFill>
                <a:srgbClr val="FFFFFF"/>
              </a:solidFill>
              <a:latin typeface="Open Sans"/>
              <a:ea typeface="Open Sans"/>
              <a:cs typeface="Open Sans"/>
              <a:sym typeface="Open Sans"/>
            </a:endParaRPr>
          </a:p>
          <a:p>
            <a:pPr>
              <a:lnSpc>
                <a:spcPts val="2273"/>
              </a:lnSpc>
            </a:pPr>
            <a:endParaRPr lang="en-US" sz="1467" dirty="0">
              <a:solidFill>
                <a:srgbClr val="FFFFFF"/>
              </a:solidFill>
              <a:latin typeface="Open Sans"/>
              <a:ea typeface="Open Sans"/>
              <a:cs typeface="Open Sans"/>
              <a:sym typeface="Open Sans"/>
            </a:endParaRPr>
          </a:p>
        </p:txBody>
      </p:sp>
      <p:sp>
        <p:nvSpPr>
          <p:cNvPr id="10" name="Freeform 10"/>
          <p:cNvSpPr/>
          <p:nvPr/>
        </p:nvSpPr>
        <p:spPr>
          <a:xfrm>
            <a:off x="5415617" y="1798013"/>
            <a:ext cx="1238885" cy="50800"/>
          </a:xfrm>
          <a:custGeom>
            <a:avLst/>
            <a:gdLst/>
            <a:ahLst/>
            <a:cxnLst/>
            <a:rect l="l" t="t" r="r" b="b"/>
            <a:pathLst>
              <a:path w="1858327" h="76200">
                <a:moveTo>
                  <a:pt x="0" y="0"/>
                </a:moveTo>
                <a:lnTo>
                  <a:pt x="1858328" y="0"/>
                </a:lnTo>
                <a:lnTo>
                  <a:pt x="1858328" y="76200"/>
                </a:lnTo>
                <a:lnTo>
                  <a:pt x="0" y="76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I" sz="1200"/>
          </a:p>
        </p:txBody>
      </p:sp>
      <p:sp>
        <p:nvSpPr>
          <p:cNvPr id="11" name="Freeform 11"/>
          <p:cNvSpPr/>
          <p:nvPr/>
        </p:nvSpPr>
        <p:spPr>
          <a:xfrm>
            <a:off x="5415616" y="2964320"/>
            <a:ext cx="1238885" cy="50800"/>
          </a:xfrm>
          <a:custGeom>
            <a:avLst/>
            <a:gdLst/>
            <a:ahLst/>
            <a:cxnLst/>
            <a:rect l="l" t="t" r="r" b="b"/>
            <a:pathLst>
              <a:path w="1858327" h="76200">
                <a:moveTo>
                  <a:pt x="0" y="0"/>
                </a:moveTo>
                <a:lnTo>
                  <a:pt x="1858328" y="0"/>
                </a:lnTo>
                <a:lnTo>
                  <a:pt x="1858328" y="76200"/>
                </a:lnTo>
                <a:lnTo>
                  <a:pt x="0" y="76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I" sz="1200"/>
          </a:p>
        </p:txBody>
      </p:sp>
      <p:sp>
        <p:nvSpPr>
          <p:cNvPr id="12" name="Freeform 12"/>
          <p:cNvSpPr/>
          <p:nvPr/>
        </p:nvSpPr>
        <p:spPr>
          <a:xfrm>
            <a:off x="5440717" y="5261187"/>
            <a:ext cx="1238885" cy="50800"/>
          </a:xfrm>
          <a:custGeom>
            <a:avLst/>
            <a:gdLst/>
            <a:ahLst/>
            <a:cxnLst/>
            <a:rect l="l" t="t" r="r" b="b"/>
            <a:pathLst>
              <a:path w="1858327" h="76200">
                <a:moveTo>
                  <a:pt x="0" y="0"/>
                </a:moveTo>
                <a:lnTo>
                  <a:pt x="1858328" y="0"/>
                </a:lnTo>
                <a:lnTo>
                  <a:pt x="1858328" y="76200"/>
                </a:lnTo>
                <a:lnTo>
                  <a:pt x="0" y="76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I" sz="1200"/>
          </a:p>
        </p:txBody>
      </p:sp>
      <p:sp>
        <p:nvSpPr>
          <p:cNvPr id="13" name="Freeform 13"/>
          <p:cNvSpPr/>
          <p:nvPr/>
        </p:nvSpPr>
        <p:spPr>
          <a:xfrm>
            <a:off x="5440717" y="4115085"/>
            <a:ext cx="1238885" cy="50800"/>
          </a:xfrm>
          <a:custGeom>
            <a:avLst/>
            <a:gdLst/>
            <a:ahLst/>
            <a:cxnLst/>
            <a:rect l="l" t="t" r="r" b="b"/>
            <a:pathLst>
              <a:path w="1858327" h="76200">
                <a:moveTo>
                  <a:pt x="0" y="0"/>
                </a:moveTo>
                <a:lnTo>
                  <a:pt x="1858328" y="0"/>
                </a:lnTo>
                <a:lnTo>
                  <a:pt x="1858328" y="76200"/>
                </a:lnTo>
                <a:lnTo>
                  <a:pt x="0" y="762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SI" sz="1200"/>
          </a:p>
        </p:txBody>
      </p:sp>
      <p:grpSp>
        <p:nvGrpSpPr>
          <p:cNvPr id="14" name="Group 14"/>
          <p:cNvGrpSpPr/>
          <p:nvPr/>
        </p:nvGrpSpPr>
        <p:grpSpPr>
          <a:xfrm>
            <a:off x="294728" y="2105652"/>
            <a:ext cx="4652017" cy="1955570"/>
            <a:chOff x="0" y="0"/>
            <a:chExt cx="9304035" cy="3911140"/>
          </a:xfrm>
        </p:grpSpPr>
        <p:sp>
          <p:nvSpPr>
            <p:cNvPr id="15" name="Freeform 15"/>
            <p:cNvSpPr/>
            <p:nvPr/>
          </p:nvSpPr>
          <p:spPr>
            <a:xfrm>
              <a:off x="0" y="0"/>
              <a:ext cx="9304020" cy="3911092"/>
            </a:xfrm>
            <a:custGeom>
              <a:avLst/>
              <a:gdLst/>
              <a:ahLst/>
              <a:cxnLst/>
              <a:rect l="l" t="t" r="r" b="b"/>
              <a:pathLst>
                <a:path w="9304020" h="3911092">
                  <a:moveTo>
                    <a:pt x="0" y="0"/>
                  </a:moveTo>
                  <a:lnTo>
                    <a:pt x="9304020" y="0"/>
                  </a:lnTo>
                  <a:lnTo>
                    <a:pt x="9304020" y="3911092"/>
                  </a:lnTo>
                  <a:lnTo>
                    <a:pt x="0" y="3911092"/>
                  </a:lnTo>
                  <a:lnTo>
                    <a:pt x="0" y="0"/>
                  </a:lnTo>
                  <a:close/>
                </a:path>
              </a:pathLst>
            </a:custGeom>
            <a:blipFill>
              <a:blip r:embed="rId9"/>
              <a:stretch>
                <a:fillRect t="-110" b="-111"/>
              </a:stretch>
            </a:blipFill>
          </p:spPr>
          <p:txBody>
            <a:bodyPr/>
            <a:lstStyle/>
            <a:p>
              <a:endParaRPr lang="en-SI" sz="1200"/>
            </a:p>
          </p:txBody>
        </p:sp>
      </p:grpSp>
      <p:sp>
        <p:nvSpPr>
          <p:cNvPr id="16" name="TextBox 16"/>
          <p:cNvSpPr txBox="1"/>
          <p:nvPr/>
        </p:nvSpPr>
        <p:spPr>
          <a:xfrm>
            <a:off x="400852" y="4291730"/>
            <a:ext cx="4728006" cy="3924023"/>
          </a:xfrm>
          <a:prstGeom prst="rect">
            <a:avLst/>
          </a:prstGeom>
        </p:spPr>
        <p:txBody>
          <a:bodyPr lIns="0" tIns="0" rIns="0" bIns="0" rtlCol="0" anchor="t">
            <a:spAutoFit/>
          </a:bodyPr>
          <a:lstStyle/>
          <a:p>
            <a:pPr>
              <a:lnSpc>
                <a:spcPts val="2178"/>
              </a:lnSpc>
            </a:pPr>
            <a:r>
              <a:rPr lang="en-US" sz="1533" dirty="0">
                <a:solidFill>
                  <a:srgbClr val="1F4E79"/>
                </a:solidFill>
                <a:latin typeface="Open Sans Bold"/>
                <a:ea typeface="Open Sans Bold"/>
                <a:cs typeface="Open Sans Bold"/>
                <a:sym typeface="Open Sans Bold"/>
              </a:rPr>
              <a:t>Established in 2003 </a:t>
            </a:r>
            <a:r>
              <a:rPr lang="en-US" sz="1533" dirty="0">
                <a:solidFill>
                  <a:srgbClr val="1F4E79"/>
                </a:solidFill>
                <a:latin typeface="Open Sans"/>
                <a:ea typeface="Open Sans"/>
                <a:cs typeface="Open Sans"/>
                <a:sym typeface="Open Sans"/>
              </a:rPr>
              <a:t>as a non-profit organization 85 member companies, accessories and sawing machines representatives, educational institutions - Universities, IT companies, PROs and foreign companies.</a:t>
            </a:r>
          </a:p>
          <a:p>
            <a:pPr>
              <a:lnSpc>
                <a:spcPts val="2178"/>
              </a:lnSpc>
            </a:pPr>
            <a:r>
              <a:rPr lang="en-US" sz="1533" dirty="0">
                <a:solidFill>
                  <a:srgbClr val="1F4E79"/>
                </a:solidFill>
                <a:latin typeface="Open Sans"/>
                <a:ea typeface="Open Sans"/>
                <a:cs typeface="Open Sans"/>
                <a:sym typeface="Open Sans"/>
              </a:rPr>
              <a:t>  </a:t>
            </a: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a:p>
            <a:pPr>
              <a:lnSpc>
                <a:spcPts val="2178"/>
              </a:lnSpc>
            </a:pPr>
            <a:endParaRPr lang="en-US" sz="1533" dirty="0">
              <a:solidFill>
                <a:srgbClr val="1F4E79"/>
              </a:solidFill>
              <a:latin typeface="Open Sans"/>
              <a:ea typeface="Open Sans"/>
              <a:cs typeface="Open Sans"/>
              <a:sym typeface="Open Sans"/>
            </a:endParaRPr>
          </a:p>
        </p:txBody>
      </p:sp>
      <p:pic>
        <p:nvPicPr>
          <p:cNvPr id="19" name="Picture 18">
            <a:extLst>
              <a:ext uri="{FF2B5EF4-FFF2-40B4-BE49-F238E27FC236}">
                <a16:creationId xmlns:a16="http://schemas.microsoft.com/office/drawing/2014/main" id="{63B6FEB5-71B7-4857-92F3-90A003CA43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9987" y="5998025"/>
            <a:ext cx="7502013" cy="909684"/>
          </a:xfrm>
          <a:prstGeom prst="rect">
            <a:avLst/>
          </a:prstGeom>
        </p:spPr>
      </p:pic>
      <p:pic>
        <p:nvPicPr>
          <p:cNvPr id="20" name="Picture 19">
            <a:extLst>
              <a:ext uri="{FF2B5EF4-FFF2-40B4-BE49-F238E27FC236}">
                <a16:creationId xmlns:a16="http://schemas.microsoft.com/office/drawing/2014/main" id="{128970AA-BA1F-4D29-99C1-860FD07C84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5375" y="6137582"/>
            <a:ext cx="3025976" cy="6529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849223" y="-120551"/>
            <a:ext cx="3342777" cy="6978551"/>
          </a:xfrm>
          <a:custGeom>
            <a:avLst/>
            <a:gdLst/>
            <a:ahLst/>
            <a:cxnLst/>
            <a:rect l="l" t="t" r="r" b="b"/>
            <a:pathLst>
              <a:path w="5014166" h="10467826">
                <a:moveTo>
                  <a:pt x="0" y="0"/>
                </a:moveTo>
                <a:lnTo>
                  <a:pt x="5014166" y="0"/>
                </a:lnTo>
                <a:lnTo>
                  <a:pt x="5014166" y="10467826"/>
                </a:lnTo>
                <a:lnTo>
                  <a:pt x="0" y="10467826"/>
                </a:lnTo>
                <a:lnTo>
                  <a:pt x="0" y="0"/>
                </a:lnTo>
                <a:close/>
              </a:path>
            </a:pathLst>
          </a:custGeom>
          <a:blipFill>
            <a:blip r:embed="rId2">
              <a:extLst>
                <a:ext uri="{96DAC541-7B7A-43D3-8B79-37D633B846F1}">
                  <asvg:svgBlip xmlns:asvg="http://schemas.microsoft.com/office/drawing/2016/SVG/main" r:embed="rId3"/>
                </a:ext>
              </a:extLst>
            </a:blip>
            <a:stretch>
              <a:fillRect l="-54" r="-54"/>
            </a:stretch>
          </a:blipFill>
        </p:spPr>
        <p:txBody>
          <a:bodyPr/>
          <a:lstStyle/>
          <a:p>
            <a:endParaRPr lang="en-SI" sz="1200"/>
          </a:p>
        </p:txBody>
      </p:sp>
      <p:grpSp>
        <p:nvGrpSpPr>
          <p:cNvPr id="6" name="Group 6"/>
          <p:cNvGrpSpPr/>
          <p:nvPr/>
        </p:nvGrpSpPr>
        <p:grpSpPr>
          <a:xfrm>
            <a:off x="4126272" y="1396952"/>
            <a:ext cx="3856473" cy="1917485"/>
            <a:chOff x="0" y="0"/>
            <a:chExt cx="7712947" cy="3834971"/>
          </a:xfrm>
        </p:grpSpPr>
        <p:sp>
          <p:nvSpPr>
            <p:cNvPr id="7" name="Freeform 7"/>
            <p:cNvSpPr/>
            <p:nvPr/>
          </p:nvSpPr>
          <p:spPr>
            <a:xfrm>
              <a:off x="0" y="0"/>
              <a:ext cx="7712964" cy="3835019"/>
            </a:xfrm>
            <a:custGeom>
              <a:avLst/>
              <a:gdLst/>
              <a:ahLst/>
              <a:cxnLst/>
              <a:rect l="l" t="t" r="r" b="b"/>
              <a:pathLst>
                <a:path w="7712964" h="3835019">
                  <a:moveTo>
                    <a:pt x="0" y="0"/>
                  </a:moveTo>
                  <a:lnTo>
                    <a:pt x="7712964" y="0"/>
                  </a:lnTo>
                  <a:lnTo>
                    <a:pt x="7712964" y="3835019"/>
                  </a:lnTo>
                  <a:lnTo>
                    <a:pt x="0" y="3835019"/>
                  </a:lnTo>
                  <a:lnTo>
                    <a:pt x="0" y="0"/>
                  </a:lnTo>
                  <a:close/>
                </a:path>
              </a:pathLst>
            </a:custGeom>
            <a:blipFill>
              <a:blip r:embed="rId4"/>
              <a:stretch>
                <a:fillRect t="-16587" b="-16586"/>
              </a:stretch>
            </a:blipFill>
          </p:spPr>
          <p:txBody>
            <a:bodyPr/>
            <a:lstStyle/>
            <a:p>
              <a:endParaRPr lang="en-SI" sz="1200"/>
            </a:p>
          </p:txBody>
        </p:sp>
      </p:grpSp>
      <p:grpSp>
        <p:nvGrpSpPr>
          <p:cNvPr id="8" name="Group 8"/>
          <p:cNvGrpSpPr/>
          <p:nvPr/>
        </p:nvGrpSpPr>
        <p:grpSpPr>
          <a:xfrm>
            <a:off x="550736" y="1359233"/>
            <a:ext cx="3430461" cy="1917485"/>
            <a:chOff x="0" y="0"/>
            <a:chExt cx="6860921" cy="3834971"/>
          </a:xfrm>
        </p:grpSpPr>
        <p:sp>
          <p:nvSpPr>
            <p:cNvPr id="9" name="Freeform 9"/>
            <p:cNvSpPr/>
            <p:nvPr/>
          </p:nvSpPr>
          <p:spPr>
            <a:xfrm>
              <a:off x="0" y="0"/>
              <a:ext cx="6860921" cy="3835019"/>
            </a:xfrm>
            <a:custGeom>
              <a:avLst/>
              <a:gdLst/>
              <a:ahLst/>
              <a:cxnLst/>
              <a:rect l="l" t="t" r="r" b="b"/>
              <a:pathLst>
                <a:path w="6860921" h="3835019">
                  <a:moveTo>
                    <a:pt x="0" y="0"/>
                  </a:moveTo>
                  <a:lnTo>
                    <a:pt x="6860921" y="0"/>
                  </a:lnTo>
                  <a:lnTo>
                    <a:pt x="6860921" y="3835019"/>
                  </a:lnTo>
                  <a:lnTo>
                    <a:pt x="0" y="3835019"/>
                  </a:lnTo>
                  <a:lnTo>
                    <a:pt x="0" y="0"/>
                  </a:lnTo>
                  <a:close/>
                </a:path>
              </a:pathLst>
            </a:custGeom>
            <a:blipFill>
              <a:blip r:embed="rId5"/>
              <a:stretch>
                <a:fillRect t="-316" b="-315"/>
              </a:stretch>
            </a:blipFill>
          </p:spPr>
          <p:txBody>
            <a:bodyPr/>
            <a:lstStyle/>
            <a:p>
              <a:endParaRPr lang="en-SI" sz="1200"/>
            </a:p>
          </p:txBody>
        </p:sp>
      </p:grpSp>
      <p:sp>
        <p:nvSpPr>
          <p:cNvPr id="10" name="Freeform 10"/>
          <p:cNvSpPr/>
          <p:nvPr/>
        </p:nvSpPr>
        <p:spPr>
          <a:xfrm>
            <a:off x="-2193388" y="3872231"/>
            <a:ext cx="5506702" cy="5506702"/>
          </a:xfrm>
          <a:custGeom>
            <a:avLst/>
            <a:gdLst/>
            <a:ahLst/>
            <a:cxnLst/>
            <a:rect l="l" t="t" r="r" b="b"/>
            <a:pathLst>
              <a:path w="8260053" h="8260053">
                <a:moveTo>
                  <a:pt x="0" y="0"/>
                </a:moveTo>
                <a:lnTo>
                  <a:pt x="8260053" y="0"/>
                </a:lnTo>
                <a:lnTo>
                  <a:pt x="8260053" y="8260053"/>
                </a:lnTo>
                <a:lnTo>
                  <a:pt x="0" y="826005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SI" sz="1200"/>
          </a:p>
        </p:txBody>
      </p:sp>
      <p:sp>
        <p:nvSpPr>
          <p:cNvPr id="11" name="TextBox 11"/>
          <p:cNvSpPr txBox="1"/>
          <p:nvPr/>
        </p:nvSpPr>
        <p:spPr>
          <a:xfrm>
            <a:off x="509355" y="372927"/>
            <a:ext cx="6943683" cy="448841"/>
          </a:xfrm>
          <a:prstGeom prst="rect">
            <a:avLst/>
          </a:prstGeom>
        </p:spPr>
        <p:txBody>
          <a:bodyPr lIns="0" tIns="0" rIns="0" bIns="0" rtlCol="0" anchor="t">
            <a:spAutoFit/>
          </a:bodyPr>
          <a:lstStyle/>
          <a:p>
            <a:pPr>
              <a:lnSpc>
                <a:spcPts val="3500"/>
              </a:lnSpc>
            </a:pPr>
            <a:r>
              <a:rPr lang="en-US" sz="3333" dirty="0">
                <a:solidFill>
                  <a:srgbClr val="1F4E79"/>
                </a:solidFill>
                <a:latin typeface="Inter Bold"/>
                <a:ea typeface="Inter Bold"/>
                <a:cs typeface="Inter Bold"/>
                <a:sym typeface="Inter Bold"/>
              </a:rPr>
              <a:t>COMMITTED TO CIRCULARITY</a:t>
            </a:r>
          </a:p>
        </p:txBody>
      </p:sp>
      <p:sp>
        <p:nvSpPr>
          <p:cNvPr id="12" name="TextBox 12"/>
          <p:cNvSpPr txBox="1"/>
          <p:nvPr/>
        </p:nvSpPr>
        <p:spPr>
          <a:xfrm>
            <a:off x="547855" y="3364045"/>
            <a:ext cx="3446156" cy="564770"/>
          </a:xfrm>
          <a:prstGeom prst="rect">
            <a:avLst/>
          </a:prstGeom>
        </p:spPr>
        <p:txBody>
          <a:bodyPr lIns="0" tIns="0" rIns="0" bIns="0" rtlCol="0" anchor="t">
            <a:spAutoFit/>
          </a:bodyPr>
          <a:lstStyle/>
          <a:p>
            <a:pPr>
              <a:lnSpc>
                <a:spcPts val="2333"/>
              </a:lnSpc>
            </a:pPr>
            <a:r>
              <a:rPr lang="en-US" sz="1666" dirty="0">
                <a:solidFill>
                  <a:srgbClr val="1F4E79"/>
                </a:solidFill>
                <a:latin typeface="Inter Bold"/>
                <a:ea typeface="Inter Bold"/>
                <a:cs typeface="Inter Bold"/>
                <a:sym typeface="Inter Bold"/>
              </a:rPr>
              <a:t>Implementation projects to promote circular textile production</a:t>
            </a:r>
          </a:p>
        </p:txBody>
      </p:sp>
      <p:sp>
        <p:nvSpPr>
          <p:cNvPr id="13" name="TextBox 13"/>
          <p:cNvSpPr txBox="1"/>
          <p:nvPr/>
        </p:nvSpPr>
        <p:spPr>
          <a:xfrm>
            <a:off x="4089515" y="3364045"/>
            <a:ext cx="3856473" cy="859723"/>
          </a:xfrm>
          <a:prstGeom prst="rect">
            <a:avLst/>
          </a:prstGeom>
        </p:spPr>
        <p:txBody>
          <a:bodyPr lIns="0" tIns="0" rIns="0" bIns="0" rtlCol="0" anchor="t">
            <a:spAutoFit/>
          </a:bodyPr>
          <a:lstStyle/>
          <a:p>
            <a:pPr>
              <a:lnSpc>
                <a:spcPts val="2333"/>
              </a:lnSpc>
            </a:pPr>
            <a:r>
              <a:rPr lang="en-US" sz="1666" dirty="0">
                <a:solidFill>
                  <a:srgbClr val="1F4E79"/>
                </a:solidFill>
                <a:latin typeface="Inter Bold"/>
                <a:ea typeface="Inter Bold"/>
                <a:cs typeface="Inter Bold"/>
                <a:sym typeface="Inter Bold"/>
              </a:rPr>
              <a:t>Active engagement with Ministry of the Environment and Spatial Planning and Custom authorities</a:t>
            </a:r>
          </a:p>
        </p:txBody>
      </p:sp>
      <p:sp>
        <p:nvSpPr>
          <p:cNvPr id="14" name="TextBox 14"/>
          <p:cNvSpPr txBox="1"/>
          <p:nvPr/>
        </p:nvSpPr>
        <p:spPr>
          <a:xfrm>
            <a:off x="8177872" y="3364045"/>
            <a:ext cx="3436811" cy="564770"/>
          </a:xfrm>
          <a:prstGeom prst="rect">
            <a:avLst/>
          </a:prstGeom>
        </p:spPr>
        <p:txBody>
          <a:bodyPr lIns="0" tIns="0" rIns="0" bIns="0" rtlCol="0" anchor="t">
            <a:spAutoFit/>
          </a:bodyPr>
          <a:lstStyle/>
          <a:p>
            <a:pPr>
              <a:lnSpc>
                <a:spcPts val="2333"/>
              </a:lnSpc>
            </a:pPr>
            <a:r>
              <a:rPr lang="en-US" sz="1666">
                <a:solidFill>
                  <a:srgbClr val="1F4E79"/>
                </a:solidFill>
                <a:latin typeface="Inter Bold"/>
                <a:ea typeface="Inter Bold"/>
                <a:cs typeface="Inter Bold"/>
                <a:sym typeface="Inter Bold"/>
              </a:rPr>
              <a:t>Working on alternative recycling solutions</a:t>
            </a:r>
          </a:p>
        </p:txBody>
      </p:sp>
      <p:sp>
        <p:nvSpPr>
          <p:cNvPr id="15" name="TextBox 15"/>
          <p:cNvSpPr txBox="1"/>
          <p:nvPr/>
        </p:nvSpPr>
        <p:spPr>
          <a:xfrm>
            <a:off x="606951" y="4164395"/>
            <a:ext cx="3427575" cy="1886286"/>
          </a:xfrm>
          <a:prstGeom prst="rect">
            <a:avLst/>
          </a:prstGeom>
        </p:spPr>
        <p:txBody>
          <a:bodyPr lIns="0" tIns="0" rIns="0" bIns="0" rtlCol="0" anchor="t">
            <a:spAutoFit/>
          </a:bodyPr>
          <a:lstStyle/>
          <a:p>
            <a:pPr>
              <a:lnSpc>
                <a:spcPts val="2480"/>
              </a:lnSpc>
            </a:pPr>
            <a:r>
              <a:rPr lang="en-US" sz="1467" dirty="0">
                <a:solidFill>
                  <a:srgbClr val="000000"/>
                </a:solidFill>
                <a:latin typeface="Open Sans Bold"/>
                <a:ea typeface="Open Sans Bold"/>
                <a:cs typeface="Open Sans Bold"/>
                <a:sym typeface="Open Sans Bold"/>
              </a:rPr>
              <a:t>Projects:</a:t>
            </a:r>
            <a:r>
              <a:rPr lang="en-US" sz="1467" dirty="0">
                <a:solidFill>
                  <a:srgbClr val="000000"/>
                </a:solidFill>
                <a:latin typeface="Open Sans"/>
                <a:ea typeface="Open Sans"/>
                <a:cs typeface="Open Sans"/>
                <a:sym typeface="Open Sans"/>
              </a:rPr>
              <a:t> Deaign4Circle, </a:t>
            </a:r>
            <a:r>
              <a:rPr lang="en-US" sz="1467" dirty="0" err="1">
                <a:solidFill>
                  <a:srgbClr val="000000"/>
                </a:solidFill>
                <a:latin typeface="Open Sans"/>
                <a:ea typeface="Open Sans"/>
                <a:cs typeface="Open Sans"/>
                <a:sym typeface="Open Sans"/>
              </a:rPr>
              <a:t>TexRec</a:t>
            </a:r>
            <a:r>
              <a:rPr lang="en-US" sz="1467" dirty="0">
                <a:solidFill>
                  <a:srgbClr val="000000"/>
                </a:solidFill>
                <a:latin typeface="Open Sans"/>
                <a:ea typeface="Open Sans"/>
                <a:cs typeface="Open Sans"/>
                <a:sym typeface="Open Sans"/>
              </a:rPr>
              <a:t>, </a:t>
            </a:r>
            <a:r>
              <a:rPr lang="en-US" sz="1467" dirty="0" err="1">
                <a:solidFill>
                  <a:srgbClr val="000000"/>
                </a:solidFill>
                <a:latin typeface="Open Sans"/>
                <a:ea typeface="Open Sans"/>
                <a:cs typeface="Open Sans"/>
                <a:sym typeface="Open Sans"/>
              </a:rPr>
              <a:t>VERDEinMED</a:t>
            </a:r>
            <a:r>
              <a:rPr lang="en-US" sz="1467" dirty="0">
                <a:solidFill>
                  <a:srgbClr val="000000"/>
                </a:solidFill>
                <a:latin typeface="Open Sans"/>
                <a:ea typeface="Open Sans"/>
                <a:cs typeface="Open Sans"/>
                <a:sym typeface="Open Sans"/>
              </a:rPr>
              <a:t> </a:t>
            </a:r>
            <a:r>
              <a:rPr lang="en-US" sz="1467" b="1" dirty="0">
                <a:solidFill>
                  <a:srgbClr val="000000"/>
                </a:solidFill>
                <a:latin typeface="Open Sans"/>
                <a:ea typeface="Open Sans"/>
                <a:cs typeface="Open Sans"/>
                <a:sym typeface="Open Sans"/>
              </a:rPr>
              <a:t>on circular economy</a:t>
            </a:r>
            <a:r>
              <a:rPr lang="en-US" sz="1467" dirty="0">
                <a:solidFill>
                  <a:srgbClr val="000000"/>
                </a:solidFill>
                <a:latin typeface="Open Sans"/>
                <a:ea typeface="Open Sans"/>
                <a:cs typeface="Open Sans"/>
                <a:sym typeface="Open Sans"/>
              </a:rPr>
              <a:t>, Project MISSION4WATER </a:t>
            </a:r>
            <a:r>
              <a:rPr lang="en-US" sz="1467" b="1" dirty="0">
                <a:solidFill>
                  <a:srgbClr val="000000"/>
                </a:solidFill>
                <a:latin typeface="Open Sans"/>
                <a:ea typeface="Open Sans"/>
                <a:cs typeface="Open Sans"/>
                <a:sym typeface="Open Sans"/>
              </a:rPr>
              <a:t>on waste waters</a:t>
            </a:r>
            <a:r>
              <a:rPr lang="en-US" sz="1467" dirty="0">
                <a:solidFill>
                  <a:srgbClr val="000000"/>
                </a:solidFill>
                <a:latin typeface="Open Sans"/>
                <a:ea typeface="Open Sans"/>
                <a:cs typeface="Open Sans"/>
                <a:sym typeface="Open Sans"/>
              </a:rPr>
              <a:t>, SIPPO Project on </a:t>
            </a:r>
            <a:r>
              <a:rPr lang="en-US" sz="1467" b="1" dirty="0">
                <a:solidFill>
                  <a:srgbClr val="000000"/>
                </a:solidFill>
                <a:latin typeface="Open Sans"/>
                <a:ea typeface="Open Sans"/>
                <a:cs typeface="Open Sans"/>
                <a:sym typeface="Open Sans"/>
              </a:rPr>
              <a:t>Solutions for Textile Waste</a:t>
            </a:r>
            <a:r>
              <a:rPr lang="en-US" sz="1467" dirty="0">
                <a:solidFill>
                  <a:srgbClr val="000000"/>
                </a:solidFill>
                <a:latin typeface="Open Sans"/>
                <a:ea typeface="Open Sans"/>
                <a:cs typeface="Open Sans"/>
                <a:sym typeface="Open Sans"/>
              </a:rPr>
              <a:t>, OECD </a:t>
            </a:r>
            <a:r>
              <a:rPr lang="en-US" sz="1467" b="1" dirty="0">
                <a:solidFill>
                  <a:srgbClr val="000000"/>
                </a:solidFill>
                <a:latin typeface="Open Sans"/>
                <a:ea typeface="Open Sans"/>
                <a:cs typeface="Open Sans"/>
                <a:sym typeface="Open Sans"/>
              </a:rPr>
              <a:t>Roadmap Towards Circular Economy</a:t>
            </a:r>
            <a:r>
              <a:rPr lang="en-US" sz="1467" dirty="0">
                <a:solidFill>
                  <a:srgbClr val="000000"/>
                </a:solidFill>
                <a:latin typeface="Open Sans"/>
                <a:ea typeface="Open Sans"/>
                <a:cs typeface="Open Sans"/>
                <a:sym typeface="Open Sans"/>
              </a:rPr>
              <a:t> of RNM.</a:t>
            </a:r>
          </a:p>
        </p:txBody>
      </p:sp>
      <p:sp>
        <p:nvSpPr>
          <p:cNvPr id="16" name="TextBox 16"/>
          <p:cNvSpPr txBox="1"/>
          <p:nvPr/>
        </p:nvSpPr>
        <p:spPr>
          <a:xfrm>
            <a:off x="4089515" y="4164395"/>
            <a:ext cx="4009672" cy="1886286"/>
          </a:xfrm>
          <a:prstGeom prst="rect">
            <a:avLst/>
          </a:prstGeom>
        </p:spPr>
        <p:txBody>
          <a:bodyPr lIns="0" tIns="0" rIns="0" bIns="0" rtlCol="0" anchor="t">
            <a:spAutoFit/>
          </a:bodyPr>
          <a:lstStyle/>
          <a:p>
            <a:pPr>
              <a:lnSpc>
                <a:spcPts val="2480"/>
              </a:lnSpc>
            </a:pPr>
            <a:r>
              <a:rPr lang="en-US" sz="1467" dirty="0">
                <a:solidFill>
                  <a:srgbClr val="000000"/>
                </a:solidFill>
                <a:latin typeface="Open Sans"/>
                <a:ea typeface="Open Sans"/>
                <a:cs typeface="Open Sans"/>
                <a:sym typeface="Open Sans"/>
              </a:rPr>
              <a:t>The Ministry monitors implementation of the activities and practices of waste management, </a:t>
            </a:r>
            <a:r>
              <a:rPr lang="en-US" sz="1467" dirty="0">
                <a:solidFill>
                  <a:srgbClr val="000000"/>
                </a:solidFill>
                <a:latin typeface="Open Sans Bold"/>
                <a:ea typeface="Open Sans Bold"/>
                <a:cs typeface="Open Sans Bold"/>
                <a:sym typeface="Open Sans Bold"/>
              </a:rPr>
              <a:t>including EPR activities, PROs and recyclers.</a:t>
            </a:r>
            <a:r>
              <a:rPr lang="en-US" sz="1467" dirty="0">
                <a:solidFill>
                  <a:srgbClr val="000000"/>
                </a:solidFill>
                <a:latin typeface="Open Sans"/>
                <a:ea typeface="Open Sans"/>
                <a:cs typeface="Open Sans"/>
                <a:sym typeface="Open Sans"/>
              </a:rPr>
              <a:t> The customs regulates textile waste reporting from import of textile products and from the CMT production.</a:t>
            </a:r>
          </a:p>
        </p:txBody>
      </p:sp>
      <p:sp>
        <p:nvSpPr>
          <p:cNvPr id="17" name="TextBox 17"/>
          <p:cNvSpPr txBox="1"/>
          <p:nvPr/>
        </p:nvSpPr>
        <p:spPr>
          <a:xfrm>
            <a:off x="8251451" y="4107438"/>
            <a:ext cx="3436811" cy="1565685"/>
          </a:xfrm>
          <a:prstGeom prst="rect">
            <a:avLst/>
          </a:prstGeom>
        </p:spPr>
        <p:txBody>
          <a:bodyPr lIns="0" tIns="0" rIns="0" bIns="0" rtlCol="0" anchor="t">
            <a:spAutoFit/>
          </a:bodyPr>
          <a:lstStyle/>
          <a:p>
            <a:pPr>
              <a:lnSpc>
                <a:spcPts val="2480"/>
              </a:lnSpc>
            </a:pPr>
            <a:r>
              <a:rPr lang="en-US" sz="1467">
                <a:solidFill>
                  <a:srgbClr val="000000"/>
                </a:solidFill>
                <a:latin typeface="Open Sans"/>
                <a:ea typeface="Open Sans"/>
                <a:cs typeface="Open Sans"/>
                <a:sym typeface="Open Sans"/>
              </a:rPr>
              <a:t>Facilitated the initial coordination of resources, expertise, and stakeholders to efficiently identify and implement innovative </a:t>
            </a:r>
            <a:r>
              <a:rPr lang="en-US" sz="1467">
                <a:solidFill>
                  <a:srgbClr val="000000"/>
                </a:solidFill>
                <a:latin typeface="Open Sans Bold"/>
                <a:ea typeface="Open Sans Bold"/>
                <a:cs typeface="Open Sans Bold"/>
                <a:sym typeface="Open Sans Bold"/>
              </a:rPr>
              <a:t>strategies for recycling textiles.</a:t>
            </a:r>
          </a:p>
        </p:txBody>
      </p:sp>
      <p:sp>
        <p:nvSpPr>
          <p:cNvPr id="18" name="Freeform 18"/>
          <p:cNvSpPr/>
          <p:nvPr/>
        </p:nvSpPr>
        <p:spPr>
          <a:xfrm>
            <a:off x="559963" y="1246735"/>
            <a:ext cx="4435031" cy="50800"/>
          </a:xfrm>
          <a:custGeom>
            <a:avLst/>
            <a:gdLst/>
            <a:ahLst/>
            <a:cxnLst/>
            <a:rect l="l" t="t" r="r" b="b"/>
            <a:pathLst>
              <a:path w="6652546" h="76200">
                <a:moveTo>
                  <a:pt x="0" y="0"/>
                </a:moveTo>
                <a:lnTo>
                  <a:pt x="6652546" y="0"/>
                </a:lnTo>
                <a:lnTo>
                  <a:pt x="6652546" y="76200"/>
                </a:lnTo>
                <a:lnTo>
                  <a:pt x="0" y="76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I" sz="1200"/>
          </a:p>
        </p:txBody>
      </p:sp>
      <p:grpSp>
        <p:nvGrpSpPr>
          <p:cNvPr id="19" name="Group 19"/>
          <p:cNvGrpSpPr/>
          <p:nvPr/>
        </p:nvGrpSpPr>
        <p:grpSpPr>
          <a:xfrm>
            <a:off x="8119934" y="1388700"/>
            <a:ext cx="3513093" cy="1936885"/>
            <a:chOff x="0" y="0"/>
            <a:chExt cx="7026187" cy="3873771"/>
          </a:xfrm>
        </p:grpSpPr>
        <p:sp>
          <p:nvSpPr>
            <p:cNvPr id="20" name="Freeform 20"/>
            <p:cNvSpPr/>
            <p:nvPr/>
          </p:nvSpPr>
          <p:spPr>
            <a:xfrm>
              <a:off x="0" y="0"/>
              <a:ext cx="7026148" cy="3873754"/>
            </a:xfrm>
            <a:custGeom>
              <a:avLst/>
              <a:gdLst/>
              <a:ahLst/>
              <a:cxnLst/>
              <a:rect l="l" t="t" r="r" b="b"/>
              <a:pathLst>
                <a:path w="7026148" h="3873754">
                  <a:moveTo>
                    <a:pt x="0" y="0"/>
                  </a:moveTo>
                  <a:lnTo>
                    <a:pt x="7026148" y="0"/>
                  </a:lnTo>
                  <a:lnTo>
                    <a:pt x="7026148" y="3873754"/>
                  </a:lnTo>
                  <a:lnTo>
                    <a:pt x="0" y="3873754"/>
                  </a:lnTo>
                  <a:lnTo>
                    <a:pt x="0" y="0"/>
                  </a:lnTo>
                  <a:close/>
                </a:path>
              </a:pathLst>
            </a:custGeom>
            <a:blipFill>
              <a:blip r:embed="rId10"/>
              <a:stretch>
                <a:fillRect t="-51" b="-52"/>
              </a:stretch>
            </a:blipFill>
          </p:spPr>
          <p:txBody>
            <a:bodyPr/>
            <a:lstStyle/>
            <a:p>
              <a:endParaRPr lang="en-SI" sz="1200"/>
            </a:p>
          </p:txBody>
        </p:sp>
      </p:grpSp>
      <p:pic>
        <p:nvPicPr>
          <p:cNvPr id="22" name="Picture 21">
            <a:extLst>
              <a:ext uri="{FF2B5EF4-FFF2-40B4-BE49-F238E27FC236}">
                <a16:creationId xmlns:a16="http://schemas.microsoft.com/office/drawing/2014/main" id="{7711DEE1-8E6C-46A8-AF04-91D73A61624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9987" y="5998025"/>
            <a:ext cx="7502013" cy="909684"/>
          </a:xfrm>
          <a:prstGeom prst="rect">
            <a:avLst/>
          </a:prstGeom>
        </p:spPr>
      </p:pic>
      <p:pic>
        <p:nvPicPr>
          <p:cNvPr id="23" name="Picture 22">
            <a:extLst>
              <a:ext uri="{FF2B5EF4-FFF2-40B4-BE49-F238E27FC236}">
                <a16:creationId xmlns:a16="http://schemas.microsoft.com/office/drawing/2014/main" id="{9A333C7B-9FCE-45E4-A210-CCE4C396B79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5375" y="6137582"/>
            <a:ext cx="3025976" cy="6529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8683975">
            <a:off x="6296728" y="1837023"/>
            <a:ext cx="1030073" cy="1069475"/>
          </a:xfrm>
          <a:custGeom>
            <a:avLst/>
            <a:gdLst/>
            <a:ahLst/>
            <a:cxnLst/>
            <a:rect l="l" t="t" r="r" b="b"/>
            <a:pathLst>
              <a:path w="1545110" h="1604213">
                <a:moveTo>
                  <a:pt x="0" y="0"/>
                </a:moveTo>
                <a:lnTo>
                  <a:pt x="1545111" y="0"/>
                </a:lnTo>
                <a:lnTo>
                  <a:pt x="1545111" y="1604213"/>
                </a:lnTo>
                <a:lnTo>
                  <a:pt x="0" y="1604213"/>
                </a:lnTo>
                <a:lnTo>
                  <a:pt x="0" y="0"/>
                </a:lnTo>
                <a:close/>
              </a:path>
            </a:pathLst>
          </a:custGeom>
          <a:blipFill>
            <a:blip r:embed="rId2">
              <a:extLst>
                <a:ext uri="{96DAC541-7B7A-43D3-8B79-37D633B846F1}">
                  <asvg:svgBlip xmlns:asvg="http://schemas.microsoft.com/office/drawing/2016/SVG/main" r:embed="rId3"/>
                </a:ext>
              </a:extLst>
            </a:blip>
            <a:stretch>
              <a:fillRect l="-339110" t="-77549" b="-74672"/>
            </a:stretch>
          </a:blipFill>
        </p:spPr>
        <p:txBody>
          <a:bodyPr/>
          <a:lstStyle/>
          <a:p>
            <a:endParaRPr lang="en-SI" sz="1200"/>
          </a:p>
        </p:txBody>
      </p:sp>
      <p:sp>
        <p:nvSpPr>
          <p:cNvPr id="3" name="Freeform 3"/>
          <p:cNvSpPr/>
          <p:nvPr/>
        </p:nvSpPr>
        <p:spPr>
          <a:xfrm rot="1150894">
            <a:off x="6462809" y="2277481"/>
            <a:ext cx="5853237" cy="2707749"/>
          </a:xfrm>
          <a:custGeom>
            <a:avLst/>
            <a:gdLst/>
            <a:ahLst/>
            <a:cxnLst/>
            <a:rect l="l" t="t" r="r" b="b"/>
            <a:pathLst>
              <a:path w="10075493" h="4755862">
                <a:moveTo>
                  <a:pt x="0" y="0"/>
                </a:moveTo>
                <a:lnTo>
                  <a:pt x="10075493" y="0"/>
                </a:lnTo>
                <a:lnTo>
                  <a:pt x="10075493" y="4755862"/>
                </a:lnTo>
                <a:lnTo>
                  <a:pt x="0" y="4755862"/>
                </a:lnTo>
                <a:lnTo>
                  <a:pt x="0" y="0"/>
                </a:lnTo>
                <a:close/>
              </a:path>
            </a:pathLst>
          </a:custGeom>
          <a:blipFill>
            <a:blip r:embed="rId2">
              <a:extLst>
                <a:ext uri="{96DAC541-7B7A-43D3-8B79-37D633B846F1}">
                  <asvg:svgBlip xmlns:asvg="http://schemas.microsoft.com/office/drawing/2016/SVG/main" r:embed="rId3"/>
                </a:ext>
              </a:extLst>
            </a:blip>
            <a:stretch>
              <a:fillRect l="1" t="-48440" r="-15149" b="-2"/>
            </a:stretch>
          </a:blipFill>
        </p:spPr>
        <p:txBody>
          <a:bodyPr/>
          <a:lstStyle/>
          <a:p>
            <a:endParaRPr lang="en-SI" sz="1200"/>
          </a:p>
        </p:txBody>
      </p:sp>
      <p:sp>
        <p:nvSpPr>
          <p:cNvPr id="8" name="Freeform 8"/>
          <p:cNvSpPr/>
          <p:nvPr/>
        </p:nvSpPr>
        <p:spPr>
          <a:xfrm rot="1150894">
            <a:off x="-350113" y="1618585"/>
            <a:ext cx="7677890" cy="3495327"/>
          </a:xfrm>
          <a:custGeom>
            <a:avLst/>
            <a:gdLst/>
            <a:ahLst/>
            <a:cxnLst/>
            <a:rect l="l" t="t" r="r" b="b"/>
            <a:pathLst>
              <a:path w="11940011" h="5635957">
                <a:moveTo>
                  <a:pt x="0" y="0"/>
                </a:moveTo>
                <a:lnTo>
                  <a:pt x="11940012" y="0"/>
                </a:lnTo>
                <a:lnTo>
                  <a:pt x="11940012" y="5635957"/>
                </a:lnTo>
                <a:lnTo>
                  <a:pt x="0" y="5635957"/>
                </a:lnTo>
                <a:lnTo>
                  <a:pt x="0" y="0"/>
                </a:lnTo>
                <a:close/>
              </a:path>
            </a:pathLst>
          </a:custGeom>
          <a:blipFill>
            <a:blip r:embed="rId2">
              <a:extLst>
                <a:ext uri="{96DAC541-7B7A-43D3-8B79-37D633B846F1}">
                  <asvg:svgBlip xmlns:asvg="http://schemas.microsoft.com/office/drawing/2016/SVG/main" r:embed="rId3"/>
                </a:ext>
              </a:extLst>
            </a:blip>
            <a:stretch>
              <a:fillRect l="-3674" t="-28779" r="-354" b="-7496"/>
            </a:stretch>
          </a:blipFill>
        </p:spPr>
        <p:txBody>
          <a:bodyPr/>
          <a:lstStyle/>
          <a:p>
            <a:endParaRPr lang="en-SI" sz="1200" dirty="0"/>
          </a:p>
        </p:txBody>
      </p:sp>
      <p:sp>
        <p:nvSpPr>
          <p:cNvPr id="9" name="Freeform 9"/>
          <p:cNvSpPr/>
          <p:nvPr/>
        </p:nvSpPr>
        <p:spPr>
          <a:xfrm rot="374109">
            <a:off x="6389762" y="2915727"/>
            <a:ext cx="1030073" cy="1069475"/>
          </a:xfrm>
          <a:custGeom>
            <a:avLst/>
            <a:gdLst/>
            <a:ahLst/>
            <a:cxnLst/>
            <a:rect l="l" t="t" r="r" b="b"/>
            <a:pathLst>
              <a:path w="1545110" h="1604213">
                <a:moveTo>
                  <a:pt x="0" y="0"/>
                </a:moveTo>
                <a:lnTo>
                  <a:pt x="1545110" y="0"/>
                </a:lnTo>
                <a:lnTo>
                  <a:pt x="1545110" y="1604213"/>
                </a:lnTo>
                <a:lnTo>
                  <a:pt x="0" y="1604213"/>
                </a:lnTo>
                <a:lnTo>
                  <a:pt x="0" y="0"/>
                </a:lnTo>
                <a:close/>
              </a:path>
            </a:pathLst>
          </a:custGeom>
          <a:blipFill>
            <a:blip r:embed="rId2">
              <a:extLst>
                <a:ext uri="{96DAC541-7B7A-43D3-8B79-37D633B846F1}">
                  <asvg:svgBlip xmlns:asvg="http://schemas.microsoft.com/office/drawing/2016/SVG/main" r:embed="rId3"/>
                </a:ext>
              </a:extLst>
            </a:blip>
            <a:stretch>
              <a:fillRect l="-339110" t="-77549" b="-74672"/>
            </a:stretch>
          </a:blipFill>
        </p:spPr>
        <p:txBody>
          <a:bodyPr/>
          <a:lstStyle/>
          <a:p>
            <a:endParaRPr lang="en-SI" sz="1200"/>
          </a:p>
        </p:txBody>
      </p:sp>
      <p:sp>
        <p:nvSpPr>
          <p:cNvPr id="10" name="Freeform 10"/>
          <p:cNvSpPr/>
          <p:nvPr/>
        </p:nvSpPr>
        <p:spPr>
          <a:xfrm>
            <a:off x="3668959" y="4777009"/>
            <a:ext cx="2047371" cy="1748644"/>
          </a:xfrm>
          <a:custGeom>
            <a:avLst/>
            <a:gdLst/>
            <a:ahLst/>
            <a:cxnLst/>
            <a:rect l="l" t="t" r="r" b="b"/>
            <a:pathLst>
              <a:path w="3071056" h="2622966">
                <a:moveTo>
                  <a:pt x="0" y="0"/>
                </a:moveTo>
                <a:lnTo>
                  <a:pt x="3071057" y="0"/>
                </a:lnTo>
                <a:lnTo>
                  <a:pt x="3071057" y="2622966"/>
                </a:lnTo>
                <a:lnTo>
                  <a:pt x="0" y="2622966"/>
                </a:lnTo>
                <a:lnTo>
                  <a:pt x="0" y="0"/>
                </a:lnTo>
                <a:close/>
              </a:path>
            </a:pathLst>
          </a:custGeom>
          <a:blipFill>
            <a:blip r:embed="rId4">
              <a:alphaModFix amt="81000"/>
            </a:blip>
            <a:stretch>
              <a:fillRect/>
            </a:stretch>
          </a:blipFill>
        </p:spPr>
        <p:txBody>
          <a:bodyPr/>
          <a:lstStyle/>
          <a:p>
            <a:endParaRPr lang="en-SI" sz="1200"/>
          </a:p>
        </p:txBody>
      </p:sp>
      <p:grpSp>
        <p:nvGrpSpPr>
          <p:cNvPr id="11" name="Group 11"/>
          <p:cNvGrpSpPr/>
          <p:nvPr/>
        </p:nvGrpSpPr>
        <p:grpSpPr>
          <a:xfrm>
            <a:off x="672302" y="4037976"/>
            <a:ext cx="1956322" cy="1956322"/>
            <a:chOff x="0" y="0"/>
            <a:chExt cx="13716000" cy="13716000"/>
          </a:xfrm>
        </p:grpSpPr>
        <p:sp>
          <p:nvSpPr>
            <p:cNvPr id="12" name="Freeform 12"/>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5"/>
              <a:stretch>
                <a:fillRect/>
              </a:stretch>
            </a:blipFill>
          </p:spPr>
          <p:txBody>
            <a:bodyPr/>
            <a:lstStyle/>
            <a:p>
              <a:endParaRPr lang="en-SI" sz="1200"/>
            </a:p>
          </p:txBody>
        </p:sp>
      </p:grpSp>
      <p:grpSp>
        <p:nvGrpSpPr>
          <p:cNvPr id="13" name="Group 13"/>
          <p:cNvGrpSpPr/>
          <p:nvPr/>
        </p:nvGrpSpPr>
        <p:grpSpPr>
          <a:xfrm>
            <a:off x="6429460" y="3672218"/>
            <a:ext cx="2019763" cy="2019763"/>
            <a:chOff x="0" y="0"/>
            <a:chExt cx="13716000" cy="13716000"/>
          </a:xfrm>
        </p:grpSpPr>
        <p:sp>
          <p:nvSpPr>
            <p:cNvPr id="14" name="Freeform 14"/>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6"/>
              <a:stretch>
                <a:fillRect l="-41578" r="-46698" b="-25487"/>
              </a:stretch>
            </a:blipFill>
          </p:spPr>
          <p:txBody>
            <a:bodyPr/>
            <a:lstStyle/>
            <a:p>
              <a:endParaRPr lang="en-SI" sz="1200"/>
            </a:p>
          </p:txBody>
        </p:sp>
      </p:grpSp>
      <p:grpSp>
        <p:nvGrpSpPr>
          <p:cNvPr id="15" name="Group 15"/>
          <p:cNvGrpSpPr/>
          <p:nvPr/>
        </p:nvGrpSpPr>
        <p:grpSpPr>
          <a:xfrm>
            <a:off x="9155981" y="4737692"/>
            <a:ext cx="2001818" cy="2001818"/>
            <a:chOff x="0" y="0"/>
            <a:chExt cx="13716000" cy="13716000"/>
          </a:xfrm>
        </p:grpSpPr>
        <p:sp>
          <p:nvSpPr>
            <p:cNvPr id="16" name="Freeform 16"/>
            <p:cNvSpPr/>
            <p:nvPr/>
          </p:nvSpPr>
          <p:spPr>
            <a:xfrm>
              <a:off x="0" y="0"/>
              <a:ext cx="13716000" cy="13716000"/>
            </a:xfrm>
            <a:custGeom>
              <a:avLst/>
              <a:gdLst/>
              <a:ahLst/>
              <a:cxnLst/>
              <a:rect l="l" t="t" r="r" b="b"/>
              <a:pathLst>
                <a:path w="13716000" h="13716000">
                  <a:moveTo>
                    <a:pt x="6858000" y="0"/>
                  </a:moveTo>
                  <a:cubicBezTo>
                    <a:pt x="3070431" y="0"/>
                    <a:pt x="0" y="3070431"/>
                    <a:pt x="0" y="6858000"/>
                  </a:cubicBezTo>
                  <a:cubicBezTo>
                    <a:pt x="0" y="10645569"/>
                    <a:pt x="3070431" y="13716000"/>
                    <a:pt x="6858000" y="13716000"/>
                  </a:cubicBezTo>
                  <a:cubicBezTo>
                    <a:pt x="10645569" y="13716000"/>
                    <a:pt x="13716000" y="10645569"/>
                    <a:pt x="13716000" y="6858000"/>
                  </a:cubicBezTo>
                  <a:cubicBezTo>
                    <a:pt x="13716000" y="3070431"/>
                    <a:pt x="10645569" y="0"/>
                    <a:pt x="6858000" y="0"/>
                  </a:cubicBezTo>
                  <a:close/>
                </a:path>
              </a:pathLst>
            </a:custGeom>
            <a:blipFill>
              <a:blip r:embed="rId7"/>
              <a:stretch>
                <a:fillRect/>
              </a:stretch>
            </a:blipFill>
          </p:spPr>
          <p:txBody>
            <a:bodyPr/>
            <a:lstStyle/>
            <a:p>
              <a:endParaRPr lang="en-SI" sz="1200"/>
            </a:p>
          </p:txBody>
        </p:sp>
      </p:grpSp>
      <p:sp>
        <p:nvSpPr>
          <p:cNvPr id="17" name="TextBox 17"/>
          <p:cNvSpPr txBox="1"/>
          <p:nvPr/>
        </p:nvSpPr>
        <p:spPr>
          <a:xfrm>
            <a:off x="310354" y="1944953"/>
            <a:ext cx="3002214" cy="1860574"/>
          </a:xfrm>
          <a:prstGeom prst="rect">
            <a:avLst/>
          </a:prstGeom>
        </p:spPr>
        <p:txBody>
          <a:bodyPr lIns="0" tIns="0" rIns="0" bIns="0" rtlCol="0" anchor="t">
            <a:spAutoFit/>
          </a:bodyPr>
          <a:lstStyle/>
          <a:p>
            <a:pPr algn="ctr">
              <a:lnSpc>
                <a:spcPts val="2053"/>
              </a:lnSpc>
              <a:spcBef>
                <a:spcPct val="0"/>
              </a:spcBef>
            </a:pPr>
            <a:r>
              <a:rPr lang="en-US" sz="1466" dirty="0">
                <a:solidFill>
                  <a:srgbClr val="000000"/>
                </a:solidFill>
                <a:latin typeface="Open Sans Bold"/>
                <a:ea typeface="Open Sans Bold"/>
                <a:cs typeface="Open Sans Bold"/>
                <a:sym typeface="Open Sans Bold"/>
              </a:rPr>
              <a:t>Subsidizes licensed companies - PROs</a:t>
            </a:r>
            <a:r>
              <a:rPr lang="en-US" sz="1466" dirty="0">
                <a:solidFill>
                  <a:srgbClr val="000000"/>
                </a:solidFill>
                <a:latin typeface="Open Sans"/>
                <a:ea typeface="Open Sans"/>
                <a:cs typeface="Open Sans"/>
                <a:sym typeface="Open Sans"/>
              </a:rPr>
              <a:t> that perform selection, collection and transportation of textile waste. With this, the textile waste will </a:t>
            </a:r>
            <a:r>
              <a:rPr lang="en-US" sz="1466" dirty="0">
                <a:solidFill>
                  <a:srgbClr val="000000"/>
                </a:solidFill>
                <a:latin typeface="Open Sans Bold"/>
                <a:ea typeface="Open Sans Bold"/>
                <a:cs typeface="Open Sans Bold"/>
                <a:sym typeface="Open Sans Bold"/>
              </a:rPr>
              <a:t>be ready for reuse, recycling</a:t>
            </a:r>
            <a:r>
              <a:rPr lang="en-US" sz="1466" dirty="0">
                <a:solidFill>
                  <a:srgbClr val="000000"/>
                </a:solidFill>
                <a:latin typeface="Open Sans"/>
                <a:ea typeface="Open Sans"/>
                <a:cs typeface="Open Sans"/>
                <a:sym typeface="Open Sans"/>
              </a:rPr>
              <a:t>, creation of innovative products.</a:t>
            </a:r>
          </a:p>
        </p:txBody>
      </p:sp>
      <p:sp>
        <p:nvSpPr>
          <p:cNvPr id="18" name="TextBox 18"/>
          <p:cNvSpPr txBox="1"/>
          <p:nvPr/>
        </p:nvSpPr>
        <p:spPr>
          <a:xfrm>
            <a:off x="3436180" y="3380328"/>
            <a:ext cx="2525671" cy="1321965"/>
          </a:xfrm>
          <a:prstGeom prst="rect">
            <a:avLst/>
          </a:prstGeom>
        </p:spPr>
        <p:txBody>
          <a:bodyPr lIns="0" tIns="0" rIns="0" bIns="0" rtlCol="0" anchor="t">
            <a:spAutoFit/>
          </a:bodyPr>
          <a:lstStyle/>
          <a:p>
            <a:pPr algn="ctr">
              <a:lnSpc>
                <a:spcPts val="2053"/>
              </a:lnSpc>
              <a:spcBef>
                <a:spcPct val="0"/>
              </a:spcBef>
            </a:pPr>
            <a:r>
              <a:rPr lang="en-US" sz="1466">
                <a:solidFill>
                  <a:srgbClr val="000000"/>
                </a:solidFill>
                <a:latin typeface="Open Sans Bold"/>
                <a:ea typeface="Open Sans Bold"/>
                <a:cs typeface="Open Sans Bold"/>
                <a:sym typeface="Open Sans Bold"/>
              </a:rPr>
              <a:t>Invests </a:t>
            </a:r>
            <a:r>
              <a:rPr lang="en-US" sz="1466">
                <a:solidFill>
                  <a:srgbClr val="000000"/>
                </a:solidFill>
                <a:latin typeface="Open Sans"/>
                <a:ea typeface="Open Sans"/>
                <a:cs typeface="Open Sans"/>
                <a:sym typeface="Open Sans"/>
              </a:rPr>
              <a:t>in infrastructure - installation of appropriate </a:t>
            </a:r>
            <a:r>
              <a:rPr lang="en-US" sz="1466">
                <a:solidFill>
                  <a:srgbClr val="000000"/>
                </a:solidFill>
                <a:latin typeface="Open Sans Bold"/>
                <a:ea typeface="Open Sans Bold"/>
                <a:cs typeface="Open Sans Bold"/>
                <a:sym typeface="Open Sans Bold"/>
              </a:rPr>
              <a:t>containers</a:t>
            </a:r>
            <a:r>
              <a:rPr lang="en-US" sz="1466">
                <a:solidFill>
                  <a:srgbClr val="000000"/>
                </a:solidFill>
                <a:latin typeface="Open Sans"/>
                <a:ea typeface="Open Sans"/>
                <a:cs typeface="Open Sans"/>
                <a:sym typeface="Open Sans"/>
              </a:rPr>
              <a:t> for the </a:t>
            </a:r>
            <a:r>
              <a:rPr lang="en-US" sz="1466">
                <a:solidFill>
                  <a:srgbClr val="000000"/>
                </a:solidFill>
                <a:latin typeface="Open Sans Bold"/>
                <a:ea typeface="Open Sans Bold"/>
                <a:cs typeface="Open Sans Bold"/>
                <a:sym typeface="Open Sans Bold"/>
              </a:rPr>
              <a:t>selection of textile waste</a:t>
            </a:r>
            <a:r>
              <a:rPr lang="en-US" sz="1466">
                <a:solidFill>
                  <a:srgbClr val="000000"/>
                </a:solidFill>
                <a:latin typeface="Open Sans"/>
                <a:ea typeface="Open Sans"/>
                <a:cs typeface="Open Sans"/>
                <a:sym typeface="Open Sans"/>
              </a:rPr>
              <a:t> and textile products.</a:t>
            </a:r>
          </a:p>
        </p:txBody>
      </p:sp>
      <p:sp>
        <p:nvSpPr>
          <p:cNvPr id="19" name="TextBox 19"/>
          <p:cNvSpPr txBox="1"/>
          <p:nvPr/>
        </p:nvSpPr>
        <p:spPr>
          <a:xfrm>
            <a:off x="6082501" y="1893371"/>
            <a:ext cx="2503284" cy="1591269"/>
          </a:xfrm>
          <a:prstGeom prst="rect">
            <a:avLst/>
          </a:prstGeom>
        </p:spPr>
        <p:txBody>
          <a:bodyPr lIns="0" tIns="0" rIns="0" bIns="0" rtlCol="0" anchor="t">
            <a:spAutoFit/>
          </a:bodyPr>
          <a:lstStyle/>
          <a:p>
            <a:pPr algn="ctr">
              <a:lnSpc>
                <a:spcPts val="2053"/>
              </a:lnSpc>
              <a:spcBef>
                <a:spcPct val="0"/>
              </a:spcBef>
            </a:pPr>
            <a:r>
              <a:rPr lang="en-US" sz="1466">
                <a:solidFill>
                  <a:srgbClr val="000000"/>
                </a:solidFill>
                <a:latin typeface="Open Sans"/>
                <a:ea typeface="Open Sans"/>
                <a:cs typeface="Open Sans"/>
                <a:sym typeface="Open Sans"/>
              </a:rPr>
              <a:t>Organizes </a:t>
            </a:r>
            <a:r>
              <a:rPr lang="en-US" sz="1466">
                <a:solidFill>
                  <a:srgbClr val="000000"/>
                </a:solidFill>
                <a:latin typeface="Open Sans Bold"/>
                <a:ea typeface="Open Sans Bold"/>
                <a:cs typeface="Open Sans Bold"/>
                <a:sym typeface="Open Sans Bold"/>
              </a:rPr>
              <a:t>educational campaigns in schools </a:t>
            </a:r>
            <a:r>
              <a:rPr lang="en-US" sz="1466">
                <a:solidFill>
                  <a:srgbClr val="000000"/>
                </a:solidFill>
                <a:latin typeface="Open Sans"/>
                <a:ea typeface="Open Sans"/>
                <a:cs typeface="Open Sans"/>
                <a:sym typeface="Open Sans"/>
              </a:rPr>
              <a:t>with the aim of inculcating a cultural and </a:t>
            </a:r>
            <a:r>
              <a:rPr lang="en-US" sz="1466">
                <a:solidFill>
                  <a:srgbClr val="000000"/>
                </a:solidFill>
                <a:latin typeface="Open Sans Bold"/>
                <a:ea typeface="Open Sans Bold"/>
                <a:cs typeface="Open Sans Bold"/>
                <a:sym typeface="Open Sans Bold"/>
              </a:rPr>
              <a:t>environmental mentality</a:t>
            </a:r>
            <a:r>
              <a:rPr lang="en-US" sz="1466">
                <a:solidFill>
                  <a:srgbClr val="000000"/>
                </a:solidFill>
                <a:latin typeface="Open Sans"/>
                <a:ea typeface="Open Sans"/>
                <a:cs typeface="Open Sans"/>
                <a:sym typeface="Open Sans"/>
              </a:rPr>
              <a:t> among children from an early age.</a:t>
            </a:r>
          </a:p>
        </p:txBody>
      </p:sp>
      <p:sp>
        <p:nvSpPr>
          <p:cNvPr id="20" name="TextBox 20"/>
          <p:cNvSpPr txBox="1"/>
          <p:nvPr/>
        </p:nvSpPr>
        <p:spPr>
          <a:xfrm>
            <a:off x="8703432" y="3049224"/>
            <a:ext cx="2906916" cy="1591269"/>
          </a:xfrm>
          <a:prstGeom prst="rect">
            <a:avLst/>
          </a:prstGeom>
        </p:spPr>
        <p:txBody>
          <a:bodyPr lIns="0" tIns="0" rIns="0" bIns="0" rtlCol="0" anchor="t">
            <a:spAutoFit/>
          </a:bodyPr>
          <a:lstStyle/>
          <a:p>
            <a:pPr algn="ctr">
              <a:lnSpc>
                <a:spcPts val="2053"/>
              </a:lnSpc>
              <a:spcBef>
                <a:spcPct val="0"/>
              </a:spcBef>
            </a:pPr>
            <a:r>
              <a:rPr lang="en-US" sz="1466">
                <a:solidFill>
                  <a:srgbClr val="000000"/>
                </a:solidFill>
                <a:latin typeface="Open Sans"/>
                <a:ea typeface="Open Sans"/>
                <a:cs typeface="Open Sans"/>
                <a:sym typeface="Open Sans"/>
              </a:rPr>
              <a:t>Organizes </a:t>
            </a:r>
            <a:r>
              <a:rPr lang="en-US" sz="1466">
                <a:solidFill>
                  <a:srgbClr val="000000"/>
                </a:solidFill>
                <a:latin typeface="Open Sans Bold"/>
                <a:ea typeface="Open Sans Bold"/>
                <a:cs typeface="Open Sans Bold"/>
                <a:sym typeface="Open Sans Bold"/>
              </a:rPr>
              <a:t>media campaigns to motivate and inform citizens</a:t>
            </a:r>
            <a:r>
              <a:rPr lang="en-US" sz="1466">
                <a:solidFill>
                  <a:srgbClr val="000000"/>
                </a:solidFill>
                <a:latin typeface="Open Sans"/>
                <a:ea typeface="Open Sans"/>
                <a:cs typeface="Open Sans"/>
                <a:sym typeface="Open Sans"/>
              </a:rPr>
              <a:t> how important the correct selection of textiles and textile waste is and to raise awareness that it is a valuable resource.</a:t>
            </a:r>
          </a:p>
        </p:txBody>
      </p:sp>
      <p:sp>
        <p:nvSpPr>
          <p:cNvPr id="21" name="Freeform 21"/>
          <p:cNvSpPr/>
          <p:nvPr/>
        </p:nvSpPr>
        <p:spPr>
          <a:xfrm>
            <a:off x="1466036" y="1549917"/>
            <a:ext cx="368853" cy="368853"/>
          </a:xfrm>
          <a:custGeom>
            <a:avLst/>
            <a:gdLst/>
            <a:ahLst/>
            <a:cxnLst/>
            <a:rect l="l" t="t" r="r" b="b"/>
            <a:pathLst>
              <a:path w="553280" h="553280">
                <a:moveTo>
                  <a:pt x="0" y="0"/>
                </a:moveTo>
                <a:lnTo>
                  <a:pt x="553280" y="0"/>
                </a:lnTo>
                <a:lnTo>
                  <a:pt x="553280" y="553281"/>
                </a:lnTo>
                <a:lnTo>
                  <a:pt x="0" y="5532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I" sz="1200"/>
          </a:p>
        </p:txBody>
      </p:sp>
      <p:sp>
        <p:nvSpPr>
          <p:cNvPr id="22" name="TextBox 22"/>
          <p:cNvSpPr txBox="1"/>
          <p:nvPr/>
        </p:nvSpPr>
        <p:spPr>
          <a:xfrm>
            <a:off x="1606806" y="1612387"/>
            <a:ext cx="87313" cy="244811"/>
          </a:xfrm>
          <a:prstGeom prst="rect">
            <a:avLst/>
          </a:prstGeom>
        </p:spPr>
        <p:txBody>
          <a:bodyPr lIns="0" tIns="0" rIns="0" bIns="0" rtlCol="0" anchor="t">
            <a:spAutoFit/>
          </a:bodyPr>
          <a:lstStyle/>
          <a:p>
            <a:pPr algn="ctr">
              <a:lnSpc>
                <a:spcPts val="2053"/>
              </a:lnSpc>
              <a:spcBef>
                <a:spcPct val="0"/>
              </a:spcBef>
            </a:pPr>
            <a:r>
              <a:rPr lang="en-US" sz="1466" dirty="0">
                <a:solidFill>
                  <a:srgbClr val="FFFFFF"/>
                </a:solidFill>
                <a:latin typeface="Inter Bold"/>
                <a:ea typeface="Inter Bold"/>
                <a:cs typeface="Inter Bold"/>
                <a:sym typeface="Inter Bold"/>
              </a:rPr>
              <a:t>1</a:t>
            </a:r>
          </a:p>
        </p:txBody>
      </p:sp>
      <p:sp>
        <p:nvSpPr>
          <p:cNvPr id="23" name="Freeform 23"/>
          <p:cNvSpPr/>
          <p:nvPr/>
        </p:nvSpPr>
        <p:spPr>
          <a:xfrm>
            <a:off x="4514589" y="2678525"/>
            <a:ext cx="368853" cy="368853"/>
          </a:xfrm>
          <a:custGeom>
            <a:avLst/>
            <a:gdLst/>
            <a:ahLst/>
            <a:cxnLst/>
            <a:rect l="l" t="t" r="r" b="b"/>
            <a:pathLst>
              <a:path w="553280" h="553280">
                <a:moveTo>
                  <a:pt x="0" y="0"/>
                </a:moveTo>
                <a:lnTo>
                  <a:pt x="553281" y="0"/>
                </a:lnTo>
                <a:lnTo>
                  <a:pt x="553281" y="553280"/>
                </a:lnTo>
                <a:lnTo>
                  <a:pt x="0" y="553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I" sz="1200"/>
          </a:p>
        </p:txBody>
      </p:sp>
      <p:sp>
        <p:nvSpPr>
          <p:cNvPr id="24" name="TextBox 24"/>
          <p:cNvSpPr txBox="1"/>
          <p:nvPr/>
        </p:nvSpPr>
        <p:spPr>
          <a:xfrm>
            <a:off x="4634602" y="2726003"/>
            <a:ext cx="116086" cy="244811"/>
          </a:xfrm>
          <a:prstGeom prst="rect">
            <a:avLst/>
          </a:prstGeom>
        </p:spPr>
        <p:txBody>
          <a:bodyPr lIns="0" tIns="0" rIns="0" bIns="0" rtlCol="0" anchor="t">
            <a:spAutoFit/>
          </a:bodyPr>
          <a:lstStyle/>
          <a:p>
            <a:pPr algn="ctr">
              <a:lnSpc>
                <a:spcPts val="2053"/>
              </a:lnSpc>
              <a:spcBef>
                <a:spcPct val="0"/>
              </a:spcBef>
            </a:pPr>
            <a:r>
              <a:rPr lang="en-US" sz="1466" dirty="0">
                <a:solidFill>
                  <a:srgbClr val="FFFFFF"/>
                </a:solidFill>
                <a:latin typeface="Inter Bold"/>
                <a:ea typeface="Inter Bold"/>
                <a:cs typeface="Inter Bold"/>
                <a:sym typeface="Inter Bold"/>
              </a:rPr>
              <a:t>2</a:t>
            </a:r>
          </a:p>
        </p:txBody>
      </p:sp>
      <p:sp>
        <p:nvSpPr>
          <p:cNvPr id="25" name="Freeform 25"/>
          <p:cNvSpPr/>
          <p:nvPr/>
        </p:nvSpPr>
        <p:spPr>
          <a:xfrm>
            <a:off x="7106014" y="1515344"/>
            <a:ext cx="368853" cy="368853"/>
          </a:xfrm>
          <a:custGeom>
            <a:avLst/>
            <a:gdLst/>
            <a:ahLst/>
            <a:cxnLst/>
            <a:rect l="l" t="t" r="r" b="b"/>
            <a:pathLst>
              <a:path w="553280" h="553280">
                <a:moveTo>
                  <a:pt x="0" y="0"/>
                </a:moveTo>
                <a:lnTo>
                  <a:pt x="553280" y="0"/>
                </a:lnTo>
                <a:lnTo>
                  <a:pt x="553280" y="553280"/>
                </a:lnTo>
                <a:lnTo>
                  <a:pt x="0" y="553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I" sz="1200"/>
          </a:p>
        </p:txBody>
      </p:sp>
      <p:sp>
        <p:nvSpPr>
          <p:cNvPr id="26" name="TextBox 26"/>
          <p:cNvSpPr txBox="1"/>
          <p:nvPr/>
        </p:nvSpPr>
        <p:spPr>
          <a:xfrm>
            <a:off x="7229718" y="1562823"/>
            <a:ext cx="121444" cy="244811"/>
          </a:xfrm>
          <a:prstGeom prst="rect">
            <a:avLst/>
          </a:prstGeom>
        </p:spPr>
        <p:txBody>
          <a:bodyPr lIns="0" tIns="0" rIns="0" bIns="0" rtlCol="0" anchor="t">
            <a:spAutoFit/>
          </a:bodyPr>
          <a:lstStyle/>
          <a:p>
            <a:pPr algn="ctr">
              <a:lnSpc>
                <a:spcPts val="2053"/>
              </a:lnSpc>
              <a:spcBef>
                <a:spcPct val="0"/>
              </a:spcBef>
            </a:pPr>
            <a:r>
              <a:rPr lang="en-US" sz="1466" dirty="0">
                <a:solidFill>
                  <a:srgbClr val="FFFFFF"/>
                </a:solidFill>
                <a:latin typeface="Inter Bold"/>
                <a:ea typeface="Inter Bold"/>
                <a:cs typeface="Inter Bold"/>
                <a:sym typeface="Inter Bold"/>
              </a:rPr>
              <a:t>3</a:t>
            </a:r>
          </a:p>
        </p:txBody>
      </p:sp>
      <p:sp>
        <p:nvSpPr>
          <p:cNvPr id="27" name="Freeform 27"/>
          <p:cNvSpPr/>
          <p:nvPr/>
        </p:nvSpPr>
        <p:spPr>
          <a:xfrm>
            <a:off x="9972464" y="2604171"/>
            <a:ext cx="368853" cy="368853"/>
          </a:xfrm>
          <a:custGeom>
            <a:avLst/>
            <a:gdLst/>
            <a:ahLst/>
            <a:cxnLst/>
            <a:rect l="l" t="t" r="r" b="b"/>
            <a:pathLst>
              <a:path w="553280" h="553280">
                <a:moveTo>
                  <a:pt x="0" y="0"/>
                </a:moveTo>
                <a:lnTo>
                  <a:pt x="553280" y="0"/>
                </a:lnTo>
                <a:lnTo>
                  <a:pt x="553280" y="553280"/>
                </a:lnTo>
                <a:lnTo>
                  <a:pt x="0" y="55328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SI" sz="1200"/>
          </a:p>
        </p:txBody>
      </p:sp>
      <p:sp>
        <p:nvSpPr>
          <p:cNvPr id="28" name="TextBox 28"/>
          <p:cNvSpPr txBox="1"/>
          <p:nvPr/>
        </p:nvSpPr>
        <p:spPr>
          <a:xfrm>
            <a:off x="10094432" y="2651649"/>
            <a:ext cx="124917" cy="244811"/>
          </a:xfrm>
          <a:prstGeom prst="rect">
            <a:avLst/>
          </a:prstGeom>
        </p:spPr>
        <p:txBody>
          <a:bodyPr lIns="0" tIns="0" rIns="0" bIns="0" rtlCol="0" anchor="t">
            <a:spAutoFit/>
          </a:bodyPr>
          <a:lstStyle/>
          <a:p>
            <a:pPr algn="ctr">
              <a:lnSpc>
                <a:spcPts val="2053"/>
              </a:lnSpc>
              <a:spcBef>
                <a:spcPct val="0"/>
              </a:spcBef>
            </a:pPr>
            <a:r>
              <a:rPr lang="en-US" sz="1466">
                <a:solidFill>
                  <a:srgbClr val="FFFFFF"/>
                </a:solidFill>
                <a:latin typeface="Inter Bold"/>
                <a:ea typeface="Inter Bold"/>
                <a:cs typeface="Inter Bold"/>
                <a:sym typeface="Inter Bold"/>
              </a:rPr>
              <a:t>4</a:t>
            </a:r>
          </a:p>
        </p:txBody>
      </p:sp>
      <p:sp>
        <p:nvSpPr>
          <p:cNvPr id="29" name="Textfeld 28">
            <a:extLst>
              <a:ext uri="{FF2B5EF4-FFF2-40B4-BE49-F238E27FC236}">
                <a16:creationId xmlns:a16="http://schemas.microsoft.com/office/drawing/2014/main" id="{B3A6B1ED-98CA-DD22-C88F-0B9DBFF4C731}"/>
              </a:ext>
            </a:extLst>
          </p:cNvPr>
          <p:cNvSpPr txBox="1"/>
          <p:nvPr/>
        </p:nvSpPr>
        <p:spPr>
          <a:xfrm>
            <a:off x="485771" y="6328589"/>
            <a:ext cx="1876827" cy="379463"/>
          </a:xfrm>
          <a:prstGeom prst="rect">
            <a:avLst/>
          </a:prstGeom>
          <a:noFill/>
        </p:spPr>
        <p:txBody>
          <a:bodyPr wrap="square" rtlCol="0">
            <a:spAutoFit/>
          </a:bodyPr>
          <a:lstStyle/>
          <a:p>
            <a:r>
              <a:rPr lang="de-DE" sz="933" i="1" dirty="0">
                <a:latin typeface="Open Sans" panose="020B0606030504020204" pitchFamily="34" charset="0"/>
                <a:ea typeface="Open Sans" panose="020B0606030504020204" pitchFamily="34" charset="0"/>
                <a:cs typeface="Open Sans" panose="020B0606030504020204" pitchFamily="34" charset="0"/>
              </a:rPr>
              <a:t>Source: </a:t>
            </a:r>
            <a:r>
              <a:rPr lang="en-GB" sz="933" i="1" dirty="0" err="1">
                <a:latin typeface="Open Sans" panose="020B0606030504020204" pitchFamily="34" charset="0"/>
                <a:ea typeface="Open Sans" panose="020B0606030504020204" pitchFamily="34" charset="0"/>
                <a:cs typeface="Open Sans" panose="020B0606030504020204" pitchFamily="34" charset="0"/>
              </a:rPr>
              <a:t>Teksomak</a:t>
            </a:r>
            <a:r>
              <a:rPr lang="en-GB" sz="933" i="1" dirty="0">
                <a:latin typeface="Open Sans" panose="020B0606030504020204" pitchFamily="34" charset="0"/>
                <a:ea typeface="Open Sans" panose="020B0606030504020204" pitchFamily="34" charset="0"/>
                <a:cs typeface="Open Sans" panose="020B0606030504020204" pitchFamily="34" charset="0"/>
              </a:rPr>
              <a:t>. (n.d.). Home.</a:t>
            </a:r>
            <a:endParaRPr lang="de-DE" sz="933" i="1" dirty="0">
              <a:latin typeface="Open Sans" panose="020B0606030504020204" pitchFamily="34" charset="0"/>
              <a:ea typeface="Open Sans" panose="020B0606030504020204" pitchFamily="34" charset="0"/>
              <a:cs typeface="Open Sans" panose="020B0606030504020204" pitchFamily="34" charset="0"/>
            </a:endParaRPr>
          </a:p>
        </p:txBody>
      </p:sp>
      <p:sp>
        <p:nvSpPr>
          <p:cNvPr id="86" name="TextBox 11">
            <a:extLst>
              <a:ext uri="{FF2B5EF4-FFF2-40B4-BE49-F238E27FC236}">
                <a16:creationId xmlns:a16="http://schemas.microsoft.com/office/drawing/2014/main" id="{72AB1C7C-5649-40A9-B2CD-2A57BA946E42}"/>
              </a:ext>
            </a:extLst>
          </p:cNvPr>
          <p:cNvSpPr txBox="1"/>
          <p:nvPr/>
        </p:nvSpPr>
        <p:spPr>
          <a:xfrm>
            <a:off x="518583" y="395319"/>
            <a:ext cx="8400066" cy="448841"/>
          </a:xfrm>
          <a:prstGeom prst="rect">
            <a:avLst/>
          </a:prstGeom>
        </p:spPr>
        <p:txBody>
          <a:bodyPr wrap="square" lIns="0" tIns="0" rIns="0" bIns="0" rtlCol="0" anchor="t">
            <a:spAutoFit/>
          </a:bodyPr>
          <a:lstStyle/>
          <a:p>
            <a:pPr>
              <a:lnSpc>
                <a:spcPts val="3500"/>
              </a:lnSpc>
            </a:pPr>
            <a:r>
              <a:rPr lang="en-US" sz="3333" dirty="0">
                <a:solidFill>
                  <a:srgbClr val="1F4E79"/>
                </a:solidFill>
                <a:latin typeface="Inter Bold"/>
                <a:ea typeface="Inter Bold"/>
                <a:cs typeface="Inter Bold"/>
                <a:sym typeface="Inter Bold"/>
              </a:rPr>
              <a:t>EPR ACTIVITIES IN NORTH MACEDONIA</a:t>
            </a:r>
          </a:p>
        </p:txBody>
      </p:sp>
      <p:sp>
        <p:nvSpPr>
          <p:cNvPr id="87" name="TextBox 86">
            <a:extLst>
              <a:ext uri="{FF2B5EF4-FFF2-40B4-BE49-F238E27FC236}">
                <a16:creationId xmlns:a16="http://schemas.microsoft.com/office/drawing/2014/main" id="{FE345FDC-A369-40A6-80C8-FA4BF0AB3B8F}"/>
              </a:ext>
            </a:extLst>
          </p:cNvPr>
          <p:cNvSpPr txBox="1"/>
          <p:nvPr/>
        </p:nvSpPr>
        <p:spPr>
          <a:xfrm>
            <a:off x="505084" y="863322"/>
            <a:ext cx="11154834" cy="646331"/>
          </a:xfrm>
          <a:prstGeom prst="rect">
            <a:avLst/>
          </a:prstGeom>
          <a:noFill/>
        </p:spPr>
        <p:txBody>
          <a:bodyPr wrap="square" rtlCol="0">
            <a:spAutoFit/>
          </a:bodyPr>
          <a:lstStyle/>
          <a:p>
            <a:r>
              <a:rPr lang="en-GB" dirty="0"/>
              <a:t>The EPR act regulates the type of responsibility of producers after the end of the consumption phase of the products they put on the market in the Republic of North Macedonia and it is in force from 01.01.2024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F0519-D34A-7494-3251-8DEBF1E4268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89147FA-F2AE-2070-4007-53977CC80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590" y="232960"/>
            <a:ext cx="9330890" cy="1131451"/>
          </a:xfrm>
          <a:prstGeom prst="rect">
            <a:avLst/>
          </a:prstGeom>
        </p:spPr>
      </p:pic>
      <p:sp>
        <p:nvSpPr>
          <p:cNvPr id="10" name="TextBox 9">
            <a:extLst>
              <a:ext uri="{FF2B5EF4-FFF2-40B4-BE49-F238E27FC236}">
                <a16:creationId xmlns:a16="http://schemas.microsoft.com/office/drawing/2014/main" id="{65818AF8-C529-7183-5328-9C920273E597}"/>
              </a:ext>
            </a:extLst>
          </p:cNvPr>
          <p:cNvSpPr txBox="1"/>
          <p:nvPr/>
        </p:nvSpPr>
        <p:spPr>
          <a:xfrm>
            <a:off x="1455517" y="1731715"/>
            <a:ext cx="9280963" cy="2462213"/>
          </a:xfrm>
          <a:prstGeom prst="rect">
            <a:avLst/>
          </a:prstGeom>
          <a:noFill/>
        </p:spPr>
        <p:txBody>
          <a:bodyPr wrap="square" rtlCol="0" anchor="ctr">
            <a:spAutoFit/>
          </a:bodyPr>
          <a:lstStyle/>
          <a:p>
            <a:pPr algn="ctr"/>
            <a:r>
              <a:rPr lang="en-GB" sz="2400" b="1" dirty="0">
                <a:solidFill>
                  <a:srgbClr val="0070C0"/>
                </a:solidFill>
                <a:latin typeface="Montserrat" pitchFamily="2" charset="0"/>
                <a:cs typeface="Arial" panose="020B0604020202020204" pitchFamily="34" charset="0"/>
              </a:rPr>
              <a:t>Interreg Euro-MED GREENSMARTMED </a:t>
            </a:r>
          </a:p>
          <a:p>
            <a:pPr algn="ctr"/>
            <a:r>
              <a:rPr lang="en-GB" b="1" dirty="0">
                <a:solidFill>
                  <a:srgbClr val="00B0F0"/>
                </a:solidFill>
                <a:latin typeface="Montserrat" pitchFamily="2" charset="0"/>
                <a:cs typeface="Arial" panose="020B0604020202020204" pitchFamily="34" charset="0"/>
              </a:rPr>
              <a:t>Transnational Event</a:t>
            </a:r>
          </a:p>
          <a:p>
            <a:pPr algn="ctr"/>
            <a:endParaRPr lang="en-GB" sz="1200" b="1" dirty="0">
              <a:solidFill>
                <a:srgbClr val="00B0F0"/>
              </a:solidFill>
              <a:latin typeface="Montserrat" pitchFamily="2" charset="0"/>
              <a:cs typeface="Arial" panose="020B0604020202020204" pitchFamily="34" charset="0"/>
            </a:endParaRPr>
          </a:p>
          <a:p>
            <a:pPr algn="ctr"/>
            <a:r>
              <a:rPr lang="en-GB" sz="2400" b="1" i="1" noProof="0" dirty="0">
                <a:solidFill>
                  <a:srgbClr val="164193"/>
                </a:solidFill>
                <a:latin typeface="Montserrat" pitchFamily="2" charset="0"/>
                <a:cs typeface="Arial" panose="020B0604020202020204" pitchFamily="34" charset="0"/>
              </a:rPr>
              <a:t>Building a Circular Textile Future through </a:t>
            </a:r>
          </a:p>
          <a:p>
            <a:pPr algn="ctr"/>
            <a:r>
              <a:rPr lang="en-GB" sz="2400" b="1" i="1" noProof="0" dirty="0">
                <a:solidFill>
                  <a:srgbClr val="164193"/>
                </a:solidFill>
                <a:latin typeface="Montserrat" pitchFamily="2" charset="0"/>
                <a:cs typeface="Arial" panose="020B0604020202020204" pitchFamily="34" charset="0"/>
              </a:rPr>
              <a:t>Regional &amp; Transnational Collaboration on EPR and DPP</a:t>
            </a:r>
          </a:p>
          <a:p>
            <a:pPr algn="ctr"/>
            <a:endParaRPr lang="en-GB" sz="1600" b="1" noProof="0" dirty="0">
              <a:solidFill>
                <a:srgbClr val="0070C0"/>
              </a:solidFill>
              <a:latin typeface="Montserrat" pitchFamily="2" charset="0"/>
              <a:cs typeface="Arial" panose="020B0604020202020204" pitchFamily="34" charset="0"/>
            </a:endParaRPr>
          </a:p>
          <a:p>
            <a:pPr algn="ctr"/>
            <a:r>
              <a:rPr lang="en-GB" b="1" noProof="0" dirty="0">
                <a:solidFill>
                  <a:srgbClr val="0070C0"/>
                </a:solidFill>
                <a:latin typeface="Montserrat" pitchFamily="2" charset="0"/>
                <a:cs typeface="Arial" panose="020B0604020202020204" pitchFamily="34" charset="0"/>
              </a:rPr>
              <a:t>6 November 2025</a:t>
            </a:r>
          </a:p>
          <a:p>
            <a:pPr algn="ctr"/>
            <a:endParaRPr lang="en-GB" noProof="0" dirty="0">
              <a:solidFill>
                <a:srgbClr val="0070C0"/>
              </a:solidFill>
              <a:latin typeface="Montserrat" pitchFamily="2" charset="0"/>
              <a:cs typeface="Arial" panose="020B0604020202020204" pitchFamily="34" charset="0"/>
            </a:endParaRPr>
          </a:p>
        </p:txBody>
      </p:sp>
      <p:cxnSp>
        <p:nvCxnSpPr>
          <p:cNvPr id="17" name="Straight Connector 16">
            <a:extLst>
              <a:ext uri="{FF2B5EF4-FFF2-40B4-BE49-F238E27FC236}">
                <a16:creationId xmlns:a16="http://schemas.microsoft.com/office/drawing/2014/main" id="{8704A619-0D1C-5BAF-DE44-9B41877A2C54}"/>
              </a:ext>
            </a:extLst>
          </p:cNvPr>
          <p:cNvCxnSpPr/>
          <p:nvPr/>
        </p:nvCxnSpPr>
        <p:spPr>
          <a:xfrm>
            <a:off x="1925934" y="3444240"/>
            <a:ext cx="8340132"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pic>
        <p:nvPicPr>
          <p:cNvPr id="7" name="Picture 6" descr="A green text on a black background&#10;&#10;AI-generated content may be incorrect.">
            <a:extLst>
              <a:ext uri="{FF2B5EF4-FFF2-40B4-BE49-F238E27FC236}">
                <a16:creationId xmlns:a16="http://schemas.microsoft.com/office/drawing/2014/main" id="{70F6D5D3-9EC7-9496-F0A7-D454A653A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891" y="3814665"/>
            <a:ext cx="5081161" cy="1224455"/>
          </a:xfrm>
          <a:prstGeom prst="rect">
            <a:avLst/>
          </a:prstGeom>
        </p:spPr>
      </p:pic>
      <p:sp>
        <p:nvSpPr>
          <p:cNvPr id="3" name="TextBox 2">
            <a:extLst>
              <a:ext uri="{FF2B5EF4-FFF2-40B4-BE49-F238E27FC236}">
                <a16:creationId xmlns:a16="http://schemas.microsoft.com/office/drawing/2014/main" id="{F0A6C94C-EA24-D02D-C201-3D541FD5A299}"/>
              </a:ext>
            </a:extLst>
          </p:cNvPr>
          <p:cNvSpPr txBox="1"/>
          <p:nvPr/>
        </p:nvSpPr>
        <p:spPr>
          <a:xfrm>
            <a:off x="1557991" y="4866769"/>
            <a:ext cx="9280963" cy="461665"/>
          </a:xfrm>
          <a:prstGeom prst="rect">
            <a:avLst/>
          </a:prstGeom>
          <a:noFill/>
        </p:spPr>
        <p:txBody>
          <a:bodyPr wrap="square" rtlCol="0" anchor="ctr">
            <a:spAutoFit/>
          </a:bodyPr>
          <a:lstStyle/>
          <a:p>
            <a:pPr algn="ctr"/>
            <a:r>
              <a:rPr lang="en-GB" sz="2400" b="1" i="1" noProof="0" dirty="0">
                <a:solidFill>
                  <a:srgbClr val="0070C0"/>
                </a:solidFill>
                <a:latin typeface="Montserrat" pitchFamily="2" charset="0"/>
                <a:cs typeface="Arial" panose="020B0604020202020204" pitchFamily="34" charset="0"/>
              </a:rPr>
              <a:t>THANK YOU FOR YOUR ATTENTION!</a:t>
            </a:r>
          </a:p>
        </p:txBody>
      </p:sp>
      <p:sp>
        <p:nvSpPr>
          <p:cNvPr id="9" name="TextBox 8">
            <a:extLst>
              <a:ext uri="{FF2B5EF4-FFF2-40B4-BE49-F238E27FC236}">
                <a16:creationId xmlns:a16="http://schemas.microsoft.com/office/drawing/2014/main" id="{A0394D36-56E7-4E49-AAC5-D022C35AB154}"/>
              </a:ext>
            </a:extLst>
          </p:cNvPr>
          <p:cNvSpPr txBox="1"/>
          <p:nvPr/>
        </p:nvSpPr>
        <p:spPr>
          <a:xfrm>
            <a:off x="1557991" y="5355296"/>
            <a:ext cx="5265596" cy="923330"/>
          </a:xfrm>
          <a:prstGeom prst="rect">
            <a:avLst/>
          </a:prstGeom>
          <a:noFill/>
        </p:spPr>
        <p:txBody>
          <a:bodyPr wrap="square" rtlCol="0">
            <a:spAutoFit/>
          </a:bodyPr>
          <a:lstStyle/>
          <a:p>
            <a:r>
              <a:rPr lang="en-GB" b="1" dirty="0">
                <a:solidFill>
                  <a:srgbClr val="164193"/>
                </a:solidFill>
                <a:latin typeface="Montserrat" pitchFamily="2" charset="0"/>
                <a:cs typeface="Arial" panose="020B0604020202020204" pitchFamily="34" charset="0"/>
              </a:rPr>
              <a:t>Natasha Sivevska</a:t>
            </a:r>
          </a:p>
          <a:p>
            <a:r>
              <a:rPr lang="en-GB" dirty="0">
                <a:solidFill>
                  <a:srgbClr val="164193"/>
                </a:solidFill>
                <a:latin typeface="Montserrat" pitchFamily="2" charset="0"/>
                <a:cs typeface="Arial" panose="020B0604020202020204" pitchFamily="34" charset="0"/>
              </a:rPr>
              <a:t>Executive director</a:t>
            </a:r>
          </a:p>
          <a:p>
            <a:r>
              <a:rPr lang="en-GB" dirty="0">
                <a:solidFill>
                  <a:srgbClr val="164193"/>
                </a:solidFill>
                <a:latin typeface="Montserrat" pitchFamily="2" charset="0"/>
                <a:cs typeface="Arial" panose="020B0604020202020204" pitchFamily="34" charset="0"/>
              </a:rPr>
              <a:t>www.tta.org.mk </a:t>
            </a:r>
            <a:endParaRPr lang="en-GB" noProof="0" dirty="0">
              <a:solidFill>
                <a:srgbClr val="164193"/>
              </a:solidFill>
              <a:latin typeface="Montserrat" pitchFamily="2" charset="0"/>
              <a:cs typeface="Arial" panose="020B0604020202020204" pitchFamily="34" charset="0"/>
            </a:endParaRPr>
          </a:p>
        </p:txBody>
      </p:sp>
      <p:pic>
        <p:nvPicPr>
          <p:cNvPr id="11" name="Picture 10">
            <a:extLst>
              <a:ext uri="{FF2B5EF4-FFF2-40B4-BE49-F238E27FC236}">
                <a16:creationId xmlns:a16="http://schemas.microsoft.com/office/drawing/2014/main" id="{94846602-9A27-4849-A157-D8AD6646D2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529" y="5460078"/>
            <a:ext cx="4381377" cy="945455"/>
          </a:xfrm>
          <a:prstGeom prst="rect">
            <a:avLst/>
          </a:prstGeom>
        </p:spPr>
      </p:pic>
    </p:spTree>
    <p:extLst>
      <p:ext uri="{BB962C8B-B14F-4D97-AF65-F5344CB8AC3E}">
        <p14:creationId xmlns:p14="http://schemas.microsoft.com/office/powerpoint/2010/main" val="3997576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A9A92D649BBDF49A01EC7419D2245D1" ma:contentTypeVersion="18" ma:contentTypeDescription="Creare un nuovo documento." ma:contentTypeScope="" ma:versionID="f21747c292f2469c5f17073c6a904cb2">
  <xsd:schema xmlns:xsd="http://www.w3.org/2001/XMLSchema" xmlns:xs="http://www.w3.org/2001/XMLSchema" xmlns:p="http://schemas.microsoft.com/office/2006/metadata/properties" xmlns:ns2="62400bc3-3e2b-46c7-afdd-340a55eebf04" xmlns:ns3="8c9bcbf2-6421-4854-a4cb-347b5fd2db9d" targetNamespace="http://schemas.microsoft.com/office/2006/metadata/properties" ma:root="true" ma:fieldsID="3ebcd04bbaa4079d62663f620fe04bd2" ns2:_="" ns3:_="">
    <xsd:import namespace="62400bc3-3e2b-46c7-afdd-340a55eebf04"/>
    <xsd:import namespace="8c9bcbf2-6421-4854-a4cb-347b5fd2db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00bc3-3e2b-46c7-afdd-340a55eeb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93817ca0-46aa-4b05-8fde-63b6d03f3c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9bcbf2-6421-4854-a4cb-347b5fd2db9d" elementFormDefault="qualified">
    <xsd:import namespace="http://schemas.microsoft.com/office/2006/documentManagement/types"/>
    <xsd:import namespace="http://schemas.microsoft.com/office/infopath/2007/PartnerControls"/>
    <xsd:element name="SharedWithUsers" ma:index="14"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75ae1fbc-91b0-4e25-b13b-eafc4b6a18bb}" ma:internalName="TaxCatchAll" ma:showField="CatchAllData" ma:web="8c9bcbf2-6421-4854-a4cb-347b5fd2db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2400bc3-3e2b-46c7-afdd-340a55eebf04">
      <Terms xmlns="http://schemas.microsoft.com/office/infopath/2007/PartnerControls"/>
    </lcf76f155ced4ddcb4097134ff3c332f>
    <TaxCatchAll xmlns="8c9bcbf2-6421-4854-a4cb-347b5fd2db9d" xsi:nil="true"/>
  </documentManagement>
</p:properties>
</file>

<file path=customXml/itemProps1.xml><?xml version="1.0" encoding="utf-8"?>
<ds:datastoreItem xmlns:ds="http://schemas.openxmlformats.org/officeDocument/2006/customXml" ds:itemID="{06A6F59B-22A3-4FD4-820F-4444A84D6F96}">
  <ds:schemaRefs>
    <ds:schemaRef ds:uri="62400bc3-3e2b-46c7-afdd-340a55eebf04"/>
    <ds:schemaRef ds:uri="8c9bcbf2-6421-4854-a4cb-347b5fd2db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5BFB88-934F-4F06-BBF5-2164C8F44F4E}">
  <ds:schemaRefs>
    <ds:schemaRef ds:uri="http://schemas.microsoft.com/sharepoint/v3/contenttype/forms"/>
  </ds:schemaRefs>
</ds:datastoreItem>
</file>

<file path=customXml/itemProps3.xml><?xml version="1.0" encoding="utf-8"?>
<ds:datastoreItem xmlns:ds="http://schemas.openxmlformats.org/officeDocument/2006/customXml" ds:itemID="{E4438A7C-628C-48A7-9938-716C9A6F7716}">
  <ds:schemaRefs>
    <ds:schemaRef ds:uri="http://schemas.microsoft.com/office/infopath/2007/PartnerControls"/>
    <ds:schemaRef ds:uri="http://purl.org/dc/dcmitype/"/>
    <ds:schemaRef ds:uri="http://schemas.microsoft.com/office/2006/metadata/properties"/>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8c9bcbf2-6421-4854-a4cb-347b5fd2db9d"/>
    <ds:schemaRef ds:uri="62400bc3-3e2b-46c7-afdd-340a55eebf04"/>
  </ds:schemaRefs>
</ds:datastoreItem>
</file>

<file path=docProps/app.xml><?xml version="1.0" encoding="utf-8"?>
<Properties xmlns="http://schemas.openxmlformats.org/officeDocument/2006/extended-properties" xmlns:vt="http://schemas.openxmlformats.org/officeDocument/2006/docPropsVTypes">
  <Template/>
  <TotalTime>7745</TotalTime>
  <Words>495</Words>
  <Application>Microsoft Office PowerPoint</Application>
  <PresentationFormat>Widescreen</PresentationFormat>
  <Paragraphs>66</Paragraphs>
  <Slides>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Aptos Display</vt:lpstr>
      <vt:lpstr>Arial</vt:lpstr>
      <vt:lpstr>Inter Bold</vt:lpstr>
      <vt:lpstr>Montserrat</vt:lpstr>
      <vt:lpstr>Open Sans</vt:lpstr>
      <vt:lpstr>Open Sans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 Mondani | AFIL</dc:creator>
  <cp:lastModifiedBy>Valentina Oliviero - CUEIM</cp:lastModifiedBy>
  <cp:revision>123</cp:revision>
  <dcterms:created xsi:type="dcterms:W3CDTF">2024-07-03T10:03:21Z</dcterms:created>
  <dcterms:modified xsi:type="dcterms:W3CDTF">2025-10-30T11:05:44Z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0x0101001A9A92D649BBDF49A01EC7419D2245D1</vt:lpwstr>
  </property>
  <property fmtid="{D5CDD505-2E9C-101B-9397-08002B2CF9AE}" pid="3" name="MediaServiceImageTags">
    <vt:lpwstr/>
  </property>
</Properties>
</file>