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EA2"/>
    <a:srgbClr val="4BB8C0"/>
    <a:srgbClr val="30298F"/>
    <a:srgbClr val="E0DEF6"/>
    <a:srgbClr val="7885B4"/>
    <a:srgbClr val="4036C0"/>
    <a:srgbClr val="57599F"/>
    <a:srgbClr val="526094"/>
    <a:srgbClr val="1B3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Martínez Elices" userId="5bb4a58e-8969-4b83-a0f9-afa2ea46c95e" providerId="ADAL" clId="{4AE52D46-50CA-44A8-90A7-0292DFDD9E56}"/>
    <pc:docChg chg="delSld">
      <pc:chgData name="Javier Martínez Elices" userId="5bb4a58e-8969-4b83-a0f9-afa2ea46c95e" providerId="ADAL" clId="{4AE52D46-50CA-44A8-90A7-0292DFDD9E56}" dt="2025-10-31T07:05:35.505" v="0" actId="47"/>
      <pc:docMkLst>
        <pc:docMk/>
      </pc:docMkLst>
      <pc:sldChg chg="del">
        <pc:chgData name="Javier Martínez Elices" userId="5bb4a58e-8969-4b83-a0f9-afa2ea46c95e" providerId="ADAL" clId="{4AE52D46-50CA-44A8-90A7-0292DFDD9E56}" dt="2025-10-31T07:05:35.505" v="0" actId="47"/>
        <pc:sldMkLst>
          <pc:docMk/>
          <pc:sldMk cId="410202442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0CF24-D2F6-4428-9502-E9DA31C5CF11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A497-2D44-41CC-953A-2BAC1DCE5B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78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6D1C0-8600-BEF1-4F09-064C08743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D903823-17A8-65A1-B0FE-4B557AB75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D2315A1-A814-E44B-0AAD-CD4B5F30C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F5B7DA-DBA9-4286-D3ED-CD5F92705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AA497-2D44-41CC-953A-2BAC1DCE5BA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96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B2C02-7967-3D2B-E6F0-2C54C8D2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FB12B1-C67A-1421-FDC9-3DA3045F9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9A06F3-3165-0B72-3CE7-AD31D93C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5F1DD-BF6D-E202-3538-ACD44683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DE0D61-2F3D-ED8C-C0FD-46C64389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66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D278F-06E0-B0E4-69FE-683230AA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B41443-7E11-2D6C-4248-3DAF65C94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3A006-1164-F89A-CD28-D1576D7C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3580F-087E-6F36-85DC-D80C49B3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478192-EF1D-B754-E9B5-452064C0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80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6356F3-A3CE-12D4-0B51-CC5AE3653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6754D2-A788-1F31-C4A0-5B1617823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2E2BD-55E2-F175-DEBA-1803B026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C9197-CEF3-8414-7814-C10ADFCB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74114-1A52-4BBC-38EF-81A441D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1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7A44D-932D-30A8-178D-70913809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7C321-8B83-B329-4A92-E4F00A39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474FA-5637-0E3F-8D08-85131DF8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6B26B-7DA8-85CD-35BF-1925CAF3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3D4C3-58E6-2190-5F24-622E30C2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94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3C641-E2C1-E632-A411-ADFCFA7B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058443-2F99-9EAC-CF88-BE16E8795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39194-3544-DCE7-AFEE-3519807D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32346-3DA7-0F5D-CAD4-C7EF0270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F893B7-B6EB-2F62-4F8C-B996A8F6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92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45C89-B47A-DA17-F3D3-A7932B8B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85967-5781-2308-567A-D0C884DAB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BF728E-D257-323B-17BD-45F2184DC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425664-91D2-E7B8-ABEF-9BBF0D34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754B67-16BA-2078-E81F-213718B9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F8BC37-FB84-0CE2-B277-75285D4C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28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83125-4CFE-3C4D-A886-69344896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B54027-D4A2-BB2F-3602-1F96F7F0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B9FDDE-18AF-BAB7-4BD4-EEA9202A9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0CA242-B9C1-0109-298B-26E33E0D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F77F11-B3C0-F85B-B0E4-5521697FE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6F8196-1259-D202-0E0B-CBC4BEA7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D22D0B-333A-2DD2-1813-FAA30C74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82731C-2BFE-1BB7-7E31-5BF3227B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0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68AF3-D850-2FEB-C3C6-47342D4B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7B35E2-2E02-1F60-077C-88A09D11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32E8E0-F683-20D6-FA99-26E97567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8D3CE8-87B1-7B96-B67C-D846C8A7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3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646D2F-BB8E-4DDE-75B5-FA48B8A8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EB1A2D-D206-9CC1-79DA-31ABAE2B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E1B92C-F714-8607-2FB3-94D7F4C9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38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23E4-0AB6-EE5B-B135-1128B4ED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EF2FC7-2FFC-B5B5-4791-2F01A46E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315884-EE9C-7639-C66F-2E3CE9D8A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647AD3-13D9-47C1-C5F3-D0FB05C0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D6B32F-8A9A-62B2-7AB1-38D56B1F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55133-536B-58D4-C5E5-EBFAE366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63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EA53-AB86-2CC8-7E1E-8F637A93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1962EB-A31F-6909-F7C6-64854242E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7F4793-C8D0-4B2A-4908-EE9A17E9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033788-921C-A182-794B-F488AE80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5C1390-5978-F9A3-3EBC-B123C749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3A4D24-241F-4663-3529-41E68A9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26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ED84A-0C25-1249-09F3-90EA867C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DFC03B-C88C-C62B-E8D2-DD2C93B7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66B89-F727-91CC-298E-E9057534E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5F290D-82A3-444D-9F8C-B975B249F065}" type="datetimeFigureOut">
              <a:rPr lang="es-ES" smtClean="0"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60E96-CFF5-7E36-13CB-A467129D5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ECDEF-82E6-2D39-82A6-9B5519662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610CC-1CBA-4868-8E61-F7FA0070DD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11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772CB-46D2-36B5-06EF-6A3E5063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F6BD97-4C22-C1F4-7811-5EE2C79E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701"/>
            <a:ext cx="12180207" cy="684756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6806D61-5BB7-27FF-E66E-78C04DD25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94" y="6180190"/>
            <a:ext cx="12203794" cy="713354"/>
          </a:xfrm>
          <a:prstGeom prst="rect">
            <a:avLst/>
          </a:prstGeom>
        </p:spPr>
      </p:pic>
      <p:pic>
        <p:nvPicPr>
          <p:cNvPr id="1048" name="Picture 24" descr="Santanderina Group - Textil Santanderina">
            <a:extLst>
              <a:ext uri="{FF2B5EF4-FFF2-40B4-BE49-F238E27FC236}">
                <a16:creationId xmlns:a16="http://schemas.microsoft.com/office/drawing/2014/main" id="{211085D9-7A6A-E4C1-9E36-775FC919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77" y="201677"/>
            <a:ext cx="5669650" cy="12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EXTIL SANTANDERINA, S.A. - KM 0 MODA 360">
            <a:extLst>
              <a:ext uri="{FF2B5EF4-FFF2-40B4-BE49-F238E27FC236}">
                <a16:creationId xmlns:a16="http://schemas.microsoft.com/office/drawing/2014/main" id="{79EB0861-3883-2AAC-0428-AAF488A0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0" y="1067011"/>
            <a:ext cx="2791347" cy="8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echs – Advanced Fabrics by Textil Santanderina">
            <a:extLst>
              <a:ext uri="{FF2B5EF4-FFF2-40B4-BE49-F238E27FC236}">
                <a16:creationId xmlns:a16="http://schemas.microsoft.com/office/drawing/2014/main" id="{AE2490AE-7A70-CE91-581C-8A968A24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33" y="998344"/>
            <a:ext cx="2516262" cy="7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D3FE6EA-45C6-B1BF-33F2-D5D4C5DFA3CA}"/>
              </a:ext>
            </a:extLst>
          </p:cNvPr>
          <p:cNvSpPr txBox="1"/>
          <p:nvPr/>
        </p:nvSpPr>
        <p:spPr>
          <a:xfrm>
            <a:off x="298537" y="3614226"/>
            <a:ext cx="45311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2D7D"/>
                </a:solidFill>
                <a:effectLst/>
                <a:latin typeface="Helvetica Neue LT W05_75 Bold"/>
              </a:rPr>
              <a:t>A leading European textile industry group with a complete, traceable, vertical production system.</a:t>
            </a:r>
            <a:endParaRPr lang="es-E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0902B-F11A-1172-FD2E-F38E0E86A9D7}"/>
              </a:ext>
            </a:extLst>
          </p:cNvPr>
          <p:cNvSpPr txBox="1"/>
          <p:nvPr/>
        </p:nvSpPr>
        <p:spPr>
          <a:xfrm>
            <a:off x="605268" y="4598960"/>
            <a:ext cx="1717188" cy="152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D7D"/>
                </a:solidFill>
                <a:effectLst/>
                <a:latin typeface="Helvetica Neue LT W05_75 Bold"/>
              </a:rPr>
              <a:t>Design</a:t>
            </a:r>
          </a:p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D7D"/>
                </a:solidFill>
                <a:effectLst/>
                <a:latin typeface="Helvetica Neue LT W05_75 Bold"/>
              </a:rPr>
              <a:t>Spinning</a:t>
            </a:r>
          </a:p>
          <a:p>
            <a:pPr algn="l" fontAlgn="base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D7D"/>
                </a:solidFill>
                <a:effectLst/>
                <a:latin typeface="Helvetica Neue LT W05_75 Bold"/>
              </a:rPr>
              <a:t>Weaving</a:t>
            </a:r>
          </a:p>
          <a:p>
            <a:pPr algn="l" fontAlgn="base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D7D"/>
                </a:solidFill>
                <a:effectLst/>
                <a:latin typeface="Helvetica Neue LT W05_75 Bold"/>
              </a:rPr>
              <a:t>Dyeing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A9EA93-9473-F3B8-E8B5-65410664A6C9}"/>
              </a:ext>
            </a:extLst>
          </p:cNvPr>
          <p:cNvSpPr txBox="1"/>
          <p:nvPr/>
        </p:nvSpPr>
        <p:spPr>
          <a:xfrm>
            <a:off x="5280206" y="3609583"/>
            <a:ext cx="6884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 b="0" i="0">
                <a:solidFill>
                  <a:srgbClr val="002D7D"/>
                </a:solidFill>
                <a:effectLst/>
                <a:latin typeface="Helvetica Neue LT W05_75 Bold"/>
              </a:defRPr>
            </a:lvl1pPr>
          </a:lstStyle>
          <a:p>
            <a:r>
              <a:rPr lang="en-US" dirty="0"/>
              <a:t>Santanderina Group distributes flexibly all over the world and has been recognized for its textile specialization, professionalism and social and environmental commitment.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5134DA-962C-CCFE-9128-FCF4104E4132}"/>
              </a:ext>
            </a:extLst>
          </p:cNvPr>
          <p:cNvSpPr txBox="1"/>
          <p:nvPr/>
        </p:nvSpPr>
        <p:spPr>
          <a:xfrm>
            <a:off x="2071302" y="4611784"/>
            <a:ext cx="1728984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D7D"/>
                </a:solidFill>
                <a:effectLst/>
                <a:latin typeface="Helvetica Neue LT W05_75 Bold"/>
              </a:rPr>
              <a:t>Finishing</a:t>
            </a:r>
          </a:p>
          <a:p>
            <a:pPr algn="l" fontAlgn="base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D7D"/>
                </a:solidFill>
                <a:effectLst/>
                <a:latin typeface="Helvetica Neue LT W05_75 Bold"/>
              </a:rPr>
              <a:t>Printing</a:t>
            </a:r>
          </a:p>
          <a:p>
            <a:pPr algn="l" fontAlgn="base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D7D"/>
                </a:solidFill>
                <a:effectLst/>
                <a:latin typeface="Helvetica Neue LT W05_75 Bold"/>
              </a:rPr>
              <a:t>Making up</a:t>
            </a:r>
          </a:p>
          <a:p>
            <a:pPr algn="l" fontAlgn="base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D"/>
                </a:solidFill>
                <a:latin typeface="Helvetica Neue LT W05_75 Bold"/>
              </a:rPr>
              <a:t>Recycling</a:t>
            </a:r>
            <a:endParaRPr lang="en-US" b="0" i="0" dirty="0">
              <a:solidFill>
                <a:srgbClr val="002D7D"/>
              </a:solidFill>
              <a:effectLst/>
              <a:latin typeface="Helvetica Neue LT W05_75 Bold"/>
            </a:endParaRPr>
          </a:p>
        </p:txBody>
      </p:sp>
      <p:pic>
        <p:nvPicPr>
          <p:cNvPr id="1054" name="Picture 30" descr="WBW by Santanderina – Santanderina Group">
            <a:extLst>
              <a:ext uri="{FF2B5EF4-FFF2-40B4-BE49-F238E27FC236}">
                <a16:creationId xmlns:a16="http://schemas.microsoft.com/office/drawing/2014/main" id="{F424B093-D66E-055F-198B-837D0531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35" y="1931351"/>
            <a:ext cx="2612482" cy="14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623E388-4213-595C-513D-0EC4619909BB}"/>
              </a:ext>
            </a:extLst>
          </p:cNvPr>
          <p:cNvSpPr txBox="1"/>
          <p:nvPr/>
        </p:nvSpPr>
        <p:spPr>
          <a:xfrm>
            <a:off x="9405255" y="1927485"/>
            <a:ext cx="247641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3366"/>
                </a:solidFill>
                <a:effectLst/>
                <a:latin typeface="Roboto Condensed" panose="020F0502020204030204" pitchFamily="2" charset="0"/>
              </a:rPr>
              <a:t>WORKWEAR</a:t>
            </a:r>
          </a:p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3366"/>
                </a:solidFill>
                <a:effectLst/>
                <a:latin typeface="Roboto Condensed" panose="020F0502020204030204" pitchFamily="2" charset="0"/>
              </a:rPr>
              <a:t>CORPORATEWEAR</a:t>
            </a:r>
          </a:p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3366"/>
                </a:solidFill>
                <a:effectLst/>
                <a:latin typeface="Roboto Condensed" panose="020F0502020204030204" pitchFamily="2" charset="0"/>
              </a:rPr>
              <a:t>INDUSTRIAL LAUNDRY</a:t>
            </a:r>
          </a:p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3366"/>
                </a:solidFill>
                <a:effectLst/>
                <a:latin typeface="Roboto Condensed" panose="020F0502020204030204" pitchFamily="2" charset="0"/>
              </a:rPr>
              <a:t>PROTECTIVEWEAR</a:t>
            </a:r>
          </a:p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3366"/>
                </a:solidFill>
                <a:effectLst/>
                <a:latin typeface="Roboto Condensed" panose="020F0502020204030204" pitchFamily="2" charset="0"/>
              </a:rPr>
              <a:t>MILITARYWEAR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50A61A-65F0-18EC-5BDF-3C5222EA2B08}"/>
              </a:ext>
            </a:extLst>
          </p:cNvPr>
          <p:cNvSpPr txBox="1"/>
          <p:nvPr/>
        </p:nvSpPr>
        <p:spPr>
          <a:xfrm>
            <a:off x="605268" y="2136989"/>
            <a:ext cx="2932069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3366"/>
                </a:solidFill>
                <a:effectLst/>
                <a:latin typeface="Roboto Condensed" panose="020F0502020204030204" pitchFamily="2" charset="0"/>
              </a:rPr>
              <a:t>FASHION FABRICS</a:t>
            </a:r>
          </a:p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Roboto Condensed" panose="020F0502020204030204" pitchFamily="2" charset="0"/>
              </a:rPr>
              <a:t>DYED FABRICS</a:t>
            </a:r>
          </a:p>
          <a:p>
            <a:pPr algn="l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Roboto Condensed" panose="020F0502020204030204" pitchFamily="2" charset="0"/>
              </a:rPr>
              <a:t>DENIM</a:t>
            </a:r>
            <a:endParaRPr lang="en-US" b="0" i="0" dirty="0">
              <a:solidFill>
                <a:srgbClr val="003366"/>
              </a:solidFill>
              <a:effectLst/>
              <a:latin typeface="Roboto Condensed" panose="020F0502020204030204" pitchFamily="2" charset="0"/>
            </a:endParaRPr>
          </a:p>
          <a:p>
            <a:pPr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3366"/>
                </a:solidFill>
                <a:effectLst/>
                <a:latin typeface="Roboto Condensed" panose="020F0502020204030204" pitchFamily="2" charset="0"/>
              </a:rPr>
              <a:t>FABRIC FOR GARMENT DYE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73DC5FA-CAA0-F496-7925-45C428123B26}"/>
              </a:ext>
            </a:extLst>
          </p:cNvPr>
          <p:cNvCxnSpPr>
            <a:cxnSpLocks/>
          </p:cNvCxnSpPr>
          <p:nvPr/>
        </p:nvCxnSpPr>
        <p:spPr>
          <a:xfrm>
            <a:off x="176459" y="3577404"/>
            <a:ext cx="5767141" cy="0"/>
          </a:xfrm>
          <a:prstGeom prst="line">
            <a:avLst/>
          </a:prstGeom>
          <a:ln w="28575">
            <a:solidFill>
              <a:srgbClr val="4BB8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1F588C2-F3CB-B547-7464-0C7364043E9F}"/>
              </a:ext>
            </a:extLst>
          </p:cNvPr>
          <p:cNvCxnSpPr>
            <a:cxnSpLocks/>
          </p:cNvCxnSpPr>
          <p:nvPr/>
        </p:nvCxnSpPr>
        <p:spPr>
          <a:xfrm>
            <a:off x="5044041" y="3577404"/>
            <a:ext cx="6968255" cy="0"/>
          </a:xfrm>
          <a:prstGeom prst="line">
            <a:avLst/>
          </a:prstGeom>
          <a:ln w="28575">
            <a:solidFill>
              <a:srgbClr val="4BB8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7AAACC-20FA-11E8-C5D0-55122DFA5F03}"/>
              </a:ext>
            </a:extLst>
          </p:cNvPr>
          <p:cNvSpPr txBox="1"/>
          <p:nvPr/>
        </p:nvSpPr>
        <p:spPr>
          <a:xfrm>
            <a:off x="6854397" y="4594890"/>
            <a:ext cx="376163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 b="0" i="0">
                <a:solidFill>
                  <a:srgbClr val="002D7D"/>
                </a:solidFill>
                <a:effectLst/>
                <a:latin typeface="Helvetica Neue LT W05_75 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D7D"/>
                </a:solidFill>
                <a:latin typeface="Helvetica Neue LT W05_75 Bold"/>
              </a:rPr>
              <a:t>5 million garments per year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D7D"/>
                </a:solidFill>
                <a:latin typeface="Helvetica Neue LT W05_75 Bold"/>
              </a:rPr>
              <a:t>30 million meters per year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D7D"/>
                </a:solidFill>
                <a:latin typeface="Helvetica Neue LT W05_75 Bold"/>
              </a:rPr>
              <a:t>10.000 tons of yarn per year</a:t>
            </a:r>
            <a:endParaRPr lang="es-ES" sz="1800" dirty="0">
              <a:solidFill>
                <a:srgbClr val="002D7D"/>
              </a:solidFill>
              <a:latin typeface="Helvetica Neue LT W05_75 Bo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9D814C-56E8-A55C-7CCB-382AD8CEA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965" y="6173730"/>
            <a:ext cx="3946098" cy="6793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DC5097-C23D-F114-E1ED-6D9BF4644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892" y="6191704"/>
            <a:ext cx="3678689" cy="6070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C607126-64FB-F7EA-E219-AAC7AAC661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749" y="6159061"/>
            <a:ext cx="4018371" cy="7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12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81</Words>
  <Application>Microsoft Office PowerPoint</Application>
  <PresentationFormat>Panorámica</PresentationFormat>
  <Paragraphs>23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Helvetica Neue LT W05_75 Bold</vt:lpstr>
      <vt:lpstr>Roboto Condensed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Martínez Elices</dc:creator>
  <cp:lastModifiedBy>Javier Martínez Elices</cp:lastModifiedBy>
  <cp:revision>2</cp:revision>
  <dcterms:created xsi:type="dcterms:W3CDTF">2025-10-28T07:34:29Z</dcterms:created>
  <dcterms:modified xsi:type="dcterms:W3CDTF">2025-10-31T07:05:44Z</dcterms:modified>
</cp:coreProperties>
</file>