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embeddedFontLst>
    <p:embeddedFont>
      <p:font typeface="Play"/>
      <p:regular r:id="rId11"/>
      <p:bold r:id="rId12"/>
    </p:embeddedFont>
    <p:embeddedFont>
      <p:font typeface="Montserrat"/>
      <p:regular r:id="rId13"/>
      <p:bold r:id="rId14"/>
      <p:italic r:id="rId15"/>
      <p:boldItalic r:id="rId16"/>
    </p:embeddedFont>
    <p:embeddedFont>
      <p:font typeface="Rubik"/>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h/3nNzuYgquBZRI/M+Fxx6zh/i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ubik-boldItalic.fntdata"/><Relationship Id="rId11" Type="http://schemas.openxmlformats.org/officeDocument/2006/relationships/font" Target="fonts/Play-regular.fntdata"/><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font" Target="fonts/Montserrat-regular.fntdata"/><Relationship Id="rId12" Type="http://schemas.openxmlformats.org/officeDocument/2006/relationships/font" Target="fonts/Play-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italic.fntdata"/><Relationship Id="rId14" Type="http://schemas.openxmlformats.org/officeDocument/2006/relationships/font" Target="fonts/Montserrat-bold.fntdata"/><Relationship Id="rId17" Type="http://schemas.openxmlformats.org/officeDocument/2006/relationships/font" Target="fonts/Rubik-regular.fntdata"/><Relationship Id="rId16" Type="http://schemas.openxmlformats.org/officeDocument/2006/relationships/font" Target="fonts/Montserrat-boldItalic.fntdata"/><Relationship Id="rId5" Type="http://schemas.openxmlformats.org/officeDocument/2006/relationships/slide" Target="slides/slide1.xml"/><Relationship Id="rId19" Type="http://schemas.openxmlformats.org/officeDocument/2006/relationships/font" Target="fonts/Rubik-italic.fntdata"/><Relationship Id="rId6" Type="http://schemas.openxmlformats.org/officeDocument/2006/relationships/slide" Target="slides/slide2.xml"/><Relationship Id="rId18" Type="http://schemas.openxmlformats.org/officeDocument/2006/relationships/font" Target="fonts/Rubik-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0" marL="514350" marR="0" rtl="0" algn="l">
              <a:lnSpc>
                <a:spcPct val="100000"/>
              </a:lnSpc>
              <a:spcBef>
                <a:spcPts val="0"/>
              </a:spcBef>
              <a:spcAft>
                <a:spcPts val="0"/>
              </a:spcAft>
              <a:buClr>
                <a:schemeClr val="dk1"/>
              </a:buClr>
              <a:buSzPts val="1800"/>
              <a:buFont typeface="Arial"/>
              <a:buNone/>
            </a:pPr>
            <a:r>
              <a:rPr lang="it-IT" sz="1800">
                <a:solidFill>
                  <a:schemeClr val="dk1"/>
                </a:solidFill>
                <a:latin typeface="Arial"/>
                <a:ea typeface="Arial"/>
                <a:cs typeface="Arial"/>
                <a:sym typeface="Arial"/>
              </a:rPr>
              <a:t>Organized within the framework of the Interreg Euro-MED GREENSMARTMED project by the Italian partners University of Bergamo – LP, CUEIM, and AFIL, with the support of CERTH and TEXFOR</a:t>
            </a:r>
            <a:endParaRPr sz="1800"/>
          </a:p>
          <a:p>
            <a:pPr indent="-285750" lvl="1" marL="971550" rtl="0" algn="l">
              <a:spcBef>
                <a:spcPts val="0"/>
              </a:spcBef>
              <a:spcAft>
                <a:spcPts val="0"/>
              </a:spcAft>
              <a:buNone/>
            </a:pPr>
            <a:r>
              <a:t/>
            </a:r>
            <a:endParaRPr sz="1800">
              <a:latin typeface="Rubik"/>
              <a:ea typeface="Rubik"/>
              <a:cs typeface="Rubik"/>
              <a:sym typeface="Rubik"/>
            </a:endParaRPr>
          </a:p>
          <a:p>
            <a:pPr indent="-285750" lvl="0" marL="514350" rtl="0" algn="l">
              <a:spcBef>
                <a:spcPts val="0"/>
              </a:spcBef>
              <a:spcAft>
                <a:spcPts val="0"/>
              </a:spcAft>
              <a:buNone/>
            </a:pPr>
            <a:r>
              <a:rPr lang="it-IT" sz="1800">
                <a:latin typeface="Rubik"/>
                <a:ea typeface="Rubik"/>
                <a:cs typeface="Rubik"/>
                <a:sym typeface="Rubik"/>
              </a:rPr>
              <a:t>Greece </a:t>
            </a:r>
            <a:endParaRPr/>
          </a:p>
          <a:p>
            <a:pPr indent="-285750" lvl="1" marL="971550" rtl="0" algn="l">
              <a:spcBef>
                <a:spcPts val="0"/>
              </a:spcBef>
              <a:spcAft>
                <a:spcPts val="0"/>
              </a:spcAft>
              <a:buNone/>
            </a:pPr>
            <a:r>
              <a:rPr lang="it-IT" sz="1800">
                <a:latin typeface="Rubik"/>
                <a:ea typeface="Rubik"/>
                <a:cs typeface="Rubik"/>
                <a:sym typeface="Rubik"/>
              </a:rPr>
              <a:t>Certh - The Centre for Research &amp; Technology, Hellas</a:t>
            </a:r>
            <a:endParaRPr/>
          </a:p>
          <a:p>
            <a:pPr indent="-285750" lvl="1" marL="971550" rtl="0" algn="l">
              <a:spcBef>
                <a:spcPts val="0"/>
              </a:spcBef>
              <a:spcAft>
                <a:spcPts val="0"/>
              </a:spcAft>
              <a:buNone/>
            </a:pPr>
            <a:r>
              <a:rPr lang="it-IT" sz="1800">
                <a:latin typeface="Rubik"/>
                <a:ea typeface="Rubik"/>
                <a:cs typeface="Rubik"/>
                <a:sym typeface="Rubik"/>
              </a:rPr>
              <a:t>RDF - Regional Development Fund Of Western Macedonia</a:t>
            </a:r>
            <a:endParaRPr sz="1800">
              <a:latin typeface="Rubik"/>
              <a:ea typeface="Rubik"/>
              <a:cs typeface="Rubik"/>
              <a:sym typeface="Rubik"/>
            </a:endParaRPr>
          </a:p>
          <a:p>
            <a:pPr indent="-285750" lvl="0" marL="514350" rtl="0" algn="l">
              <a:spcBef>
                <a:spcPts val="0"/>
              </a:spcBef>
              <a:spcAft>
                <a:spcPts val="0"/>
              </a:spcAft>
              <a:buNone/>
            </a:pPr>
            <a:r>
              <a:rPr lang="it-IT" sz="1800">
                <a:latin typeface="Rubik"/>
                <a:ea typeface="Rubik"/>
                <a:cs typeface="Rubik"/>
                <a:sym typeface="Rubik"/>
              </a:rPr>
              <a:t>Bulgaria</a:t>
            </a:r>
            <a:endParaRPr/>
          </a:p>
          <a:p>
            <a:pPr indent="-285750" lvl="1" marL="971550" rtl="0" algn="l">
              <a:spcBef>
                <a:spcPts val="0"/>
              </a:spcBef>
              <a:spcAft>
                <a:spcPts val="0"/>
              </a:spcAft>
              <a:buNone/>
            </a:pPr>
            <a:r>
              <a:rPr lang="it-IT" sz="1800">
                <a:latin typeface="Rubik"/>
                <a:ea typeface="Rubik"/>
                <a:cs typeface="Rubik"/>
                <a:sym typeface="Rubik"/>
              </a:rPr>
              <a:t>SZREDA - Stara Zagora Regional Economic Development Agency </a:t>
            </a:r>
            <a:endParaRPr sz="1800">
              <a:latin typeface="Rubik"/>
              <a:ea typeface="Rubik"/>
              <a:cs typeface="Rubik"/>
              <a:sym typeface="Rubik"/>
            </a:endParaRPr>
          </a:p>
          <a:p>
            <a:pPr indent="-285750" lvl="0" marL="514350" rtl="0" algn="l">
              <a:spcBef>
                <a:spcPts val="0"/>
              </a:spcBef>
              <a:spcAft>
                <a:spcPts val="0"/>
              </a:spcAft>
              <a:buNone/>
            </a:pPr>
            <a:r>
              <a:rPr lang="it-IT" sz="1800">
                <a:latin typeface="Rubik"/>
                <a:ea typeface="Rubik"/>
                <a:cs typeface="Rubik"/>
                <a:sym typeface="Rubik"/>
              </a:rPr>
              <a:t>Italy:</a:t>
            </a:r>
            <a:endParaRPr/>
          </a:p>
          <a:p>
            <a:pPr indent="-285750" lvl="1" marL="971550" rtl="0" algn="l">
              <a:spcBef>
                <a:spcPts val="0"/>
              </a:spcBef>
              <a:spcAft>
                <a:spcPts val="0"/>
              </a:spcAft>
              <a:buNone/>
            </a:pPr>
            <a:r>
              <a:rPr lang="it-IT" sz="1800">
                <a:latin typeface="Rubik"/>
                <a:ea typeface="Rubik"/>
                <a:cs typeface="Rubik"/>
                <a:sym typeface="Rubik"/>
              </a:rPr>
              <a:t>CUEIM - Consorzio Universitario di Economia Industriale e Manageriale</a:t>
            </a:r>
            <a:endParaRPr/>
          </a:p>
          <a:p>
            <a:pPr indent="-285750" lvl="1" marL="971550" rtl="0" algn="l">
              <a:spcBef>
                <a:spcPts val="0"/>
              </a:spcBef>
              <a:spcAft>
                <a:spcPts val="0"/>
              </a:spcAft>
              <a:buNone/>
            </a:pPr>
            <a:r>
              <a:rPr lang="it-IT" sz="1800">
                <a:latin typeface="Rubik"/>
                <a:ea typeface="Rubik"/>
                <a:cs typeface="Rubik"/>
                <a:sym typeface="Rubik"/>
              </a:rPr>
              <a:t>AFIL Associazione fabbrica intelligente Lombardia</a:t>
            </a:r>
            <a:endParaRPr/>
          </a:p>
          <a:p>
            <a:pPr indent="-285750" lvl="0" marL="514350" rtl="0" algn="l">
              <a:spcBef>
                <a:spcPts val="0"/>
              </a:spcBef>
              <a:spcAft>
                <a:spcPts val="0"/>
              </a:spcAft>
              <a:buNone/>
            </a:pPr>
            <a:r>
              <a:rPr lang="it-IT" sz="1800">
                <a:latin typeface="Rubik"/>
                <a:ea typeface="Rubik"/>
                <a:cs typeface="Rubik"/>
                <a:sym typeface="Rubik"/>
              </a:rPr>
              <a:t>Spain</a:t>
            </a:r>
            <a:endParaRPr sz="1800">
              <a:latin typeface="Rubik"/>
              <a:ea typeface="Rubik"/>
              <a:cs typeface="Rubik"/>
              <a:sym typeface="Rubik"/>
            </a:endParaRPr>
          </a:p>
          <a:p>
            <a:pPr indent="-285750" lvl="1" marL="971550" rtl="0" algn="l">
              <a:spcBef>
                <a:spcPts val="0"/>
              </a:spcBef>
              <a:spcAft>
                <a:spcPts val="0"/>
              </a:spcAft>
              <a:buNone/>
            </a:pPr>
            <a:r>
              <a:rPr lang="it-IT" sz="1800">
                <a:latin typeface="Rubik"/>
                <a:ea typeface="Rubik"/>
                <a:cs typeface="Rubik"/>
                <a:sym typeface="Rubik"/>
              </a:rPr>
              <a:t>Eurecat Centre Tecnològic - Innovant per a les empreses</a:t>
            </a:r>
            <a:endParaRPr sz="1800">
              <a:latin typeface="Rubik"/>
              <a:ea typeface="Rubik"/>
              <a:cs typeface="Rubik"/>
              <a:sym typeface="Rubik"/>
            </a:endParaRPr>
          </a:p>
          <a:p>
            <a:pPr indent="-285750" lvl="1" marL="971550" rtl="0" algn="l">
              <a:spcBef>
                <a:spcPts val="0"/>
              </a:spcBef>
              <a:spcAft>
                <a:spcPts val="0"/>
              </a:spcAft>
              <a:buNone/>
            </a:pPr>
            <a:r>
              <a:rPr lang="it-IT" sz="1800">
                <a:latin typeface="Rubik"/>
                <a:ea typeface="Rubik"/>
                <a:cs typeface="Rubik"/>
                <a:sym typeface="Rubik"/>
              </a:rPr>
              <a:t>TEXFOR - Confederación de la Industria Textil</a:t>
            </a:r>
            <a:endParaRPr sz="1800">
              <a:latin typeface="Rubik"/>
              <a:ea typeface="Rubik"/>
              <a:cs typeface="Rubik"/>
              <a:sym typeface="Rubik"/>
            </a:endParaRPr>
          </a:p>
          <a:p>
            <a:pPr indent="-285750" lvl="0" marL="514350" rtl="0" algn="l">
              <a:spcBef>
                <a:spcPts val="0"/>
              </a:spcBef>
              <a:spcAft>
                <a:spcPts val="0"/>
              </a:spcAft>
              <a:buNone/>
            </a:pPr>
            <a:r>
              <a:rPr lang="it-IT" sz="1800">
                <a:latin typeface="Rubik"/>
                <a:ea typeface="Rubik"/>
                <a:cs typeface="Rubik"/>
                <a:sym typeface="Rubik"/>
              </a:rPr>
              <a:t>France</a:t>
            </a:r>
            <a:endParaRPr/>
          </a:p>
          <a:p>
            <a:pPr indent="-285750" lvl="1" marL="971550" rtl="0" algn="l">
              <a:spcBef>
                <a:spcPts val="0"/>
              </a:spcBef>
              <a:spcAft>
                <a:spcPts val="0"/>
              </a:spcAft>
              <a:buNone/>
            </a:pPr>
            <a:r>
              <a:rPr lang="it-IT" sz="1800">
                <a:latin typeface="Rubik"/>
                <a:ea typeface="Rubik"/>
                <a:cs typeface="Rubik"/>
                <a:sym typeface="Rubik"/>
              </a:rPr>
              <a:t>Polymeris Competitiveness Cluster for Rubbers, Plastics and Composites</a:t>
            </a:r>
            <a:endParaRPr/>
          </a:p>
          <a:p>
            <a:pPr indent="-285750" lvl="1" marL="971550" rtl="0" algn="l">
              <a:spcBef>
                <a:spcPts val="0"/>
              </a:spcBef>
              <a:spcAft>
                <a:spcPts val="0"/>
              </a:spcAft>
              <a:buNone/>
            </a:pPr>
            <a:r>
              <a:rPr lang="it-IT" sz="1800">
                <a:latin typeface="Rubik"/>
                <a:ea typeface="Rubik"/>
                <a:cs typeface="Rubik"/>
                <a:sym typeface="Rubik"/>
              </a:rPr>
              <a:t>Universite Claude Bernard Lyon 1</a:t>
            </a:r>
            <a:endParaRPr sz="1800">
              <a:latin typeface="Rubik"/>
              <a:ea typeface="Rubik"/>
              <a:cs typeface="Rubik"/>
              <a:sym typeface="Rubik"/>
            </a:endParaRPr>
          </a:p>
          <a:p>
            <a:pPr indent="0" lvl="0" marL="0" rtl="0" algn="l">
              <a:spcBef>
                <a:spcPts val="0"/>
              </a:spcBef>
              <a:spcAft>
                <a:spcPts val="0"/>
              </a:spcAft>
              <a:buNone/>
            </a:pPr>
            <a:r>
              <a:t/>
            </a:r>
            <a:endParaRPr/>
          </a:p>
        </p:txBody>
      </p:sp>
      <p:sp>
        <p:nvSpPr>
          <p:cNvPr id="115" name="Google Shape;11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sz="1200">
                <a:solidFill>
                  <a:schemeClr val="dk1"/>
                </a:solidFill>
                <a:latin typeface="Arial"/>
                <a:ea typeface="Arial"/>
                <a:cs typeface="Arial"/>
                <a:sym typeface="Arial"/>
              </a:rPr>
              <a:t>Organized within the framework of the Interreg Euro-MED GREENSMARTMED project by the Italian partners University of Bergamo – LP, CUEIM, and AFIL, with the support of CERTH and TEXFOR</a:t>
            </a:r>
            <a:endParaRPr/>
          </a:p>
        </p:txBody>
      </p:sp>
      <p:sp>
        <p:nvSpPr>
          <p:cNvPr id="155" name="Google Shape;15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We have two roundtable on EPR and DPP that gather representative from both business support organizations, cluster and association and companies, all of them facing the challenges and the opportunies connected to these topics that will be briefly introduced </a:t>
            </a:r>
            <a:endParaRPr/>
          </a:p>
        </p:txBody>
      </p:sp>
      <p:sp>
        <p:nvSpPr>
          <p:cNvPr id="200" name="Google Shape;20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70C0"/>
              </a:buClr>
              <a:buSzPts val="6000"/>
              <a:buFont typeface="Montserra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070C0"/>
              </a:buClr>
              <a:buSzPts val="2400"/>
              <a:buNone/>
              <a:defRPr sz="2400"/>
            </a:lvl1pPr>
            <a:lvl2pPr lvl="1" algn="ctr">
              <a:lnSpc>
                <a:spcPct val="90000"/>
              </a:lnSpc>
              <a:spcBef>
                <a:spcPts val="500"/>
              </a:spcBef>
              <a:spcAft>
                <a:spcPts val="0"/>
              </a:spcAft>
              <a:buClr>
                <a:srgbClr val="0070C0"/>
              </a:buClr>
              <a:buSzPts val="2000"/>
              <a:buNone/>
              <a:defRPr sz="2000"/>
            </a:lvl2pPr>
            <a:lvl3pPr lvl="2" algn="ctr">
              <a:lnSpc>
                <a:spcPct val="90000"/>
              </a:lnSpc>
              <a:spcBef>
                <a:spcPts val="500"/>
              </a:spcBef>
              <a:spcAft>
                <a:spcPts val="0"/>
              </a:spcAft>
              <a:buClr>
                <a:srgbClr val="0070C0"/>
              </a:buClr>
              <a:buSzPts val="1800"/>
              <a:buNone/>
              <a:defRPr sz="1800"/>
            </a:lvl3pPr>
            <a:lvl4pPr lvl="3" algn="ctr">
              <a:lnSpc>
                <a:spcPct val="90000"/>
              </a:lnSpc>
              <a:spcBef>
                <a:spcPts val="500"/>
              </a:spcBef>
              <a:spcAft>
                <a:spcPts val="0"/>
              </a:spcAft>
              <a:buClr>
                <a:srgbClr val="0070C0"/>
              </a:buClr>
              <a:buSzPts val="1600"/>
              <a:buNone/>
              <a:defRPr sz="1600"/>
            </a:lvl4pPr>
            <a:lvl5pPr lvl="4" algn="ctr">
              <a:lnSpc>
                <a:spcPct val="90000"/>
              </a:lnSpc>
              <a:spcBef>
                <a:spcPts val="500"/>
              </a:spcBef>
              <a:spcAft>
                <a:spcPts val="0"/>
              </a:spcAft>
              <a:buClr>
                <a:srgbClr val="0070C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pic>
        <p:nvPicPr>
          <p:cNvPr id="21" name="Google Shape;21;p8"/>
          <p:cNvPicPr preferRelativeResize="0"/>
          <p:nvPr/>
        </p:nvPicPr>
        <p:blipFill rotWithShape="1">
          <a:blip r:embed="rId2">
            <a:alphaModFix/>
          </a:blip>
          <a:srcRect b="13682" l="23516" r="29789" t="25892"/>
          <a:stretch/>
        </p:blipFill>
        <p:spPr>
          <a:xfrm>
            <a:off x="-3267303" y="-970754"/>
            <a:ext cx="5762960" cy="8914837"/>
          </a:xfrm>
          <a:prstGeom prst="rect">
            <a:avLst/>
          </a:prstGeom>
          <a:noFill/>
          <a:ln>
            <a:noFill/>
          </a:ln>
        </p:spPr>
      </p:pic>
      <p:pic>
        <p:nvPicPr>
          <p:cNvPr id="22" name="Google Shape;22;p8"/>
          <p:cNvPicPr preferRelativeResize="0"/>
          <p:nvPr/>
        </p:nvPicPr>
        <p:blipFill rotWithShape="1">
          <a:blip r:embed="rId2">
            <a:alphaModFix/>
          </a:blip>
          <a:srcRect b="13682" l="23516" r="29789" t="25892"/>
          <a:stretch/>
        </p:blipFill>
        <p:spPr>
          <a:xfrm rot="10800000">
            <a:off x="9803525" y="-1028419"/>
            <a:ext cx="5762960" cy="89148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4" name="Shape 84"/>
        <p:cNvGrpSpPr/>
        <p:nvPr/>
      </p:nvGrpSpPr>
      <p:grpSpPr>
        <a:xfrm>
          <a:off x="0" y="0"/>
          <a:ext cx="0" cy="0"/>
          <a:chOff x="0" y="0"/>
          <a:chExt cx="0" cy="0"/>
        </a:xfrm>
      </p:grpSpPr>
      <p:sp>
        <p:nvSpPr>
          <p:cNvPr id="85" name="Google Shape;85;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70C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70C0"/>
              </a:buClr>
              <a:buSzPts val="1800"/>
              <a:buChar char="•"/>
              <a:defRPr/>
            </a:lvl2pPr>
            <a:lvl3pPr indent="-342900" lvl="2" marL="1371600" algn="l">
              <a:lnSpc>
                <a:spcPct val="90000"/>
              </a:lnSpc>
              <a:spcBef>
                <a:spcPts val="500"/>
              </a:spcBef>
              <a:spcAft>
                <a:spcPts val="0"/>
              </a:spcAft>
              <a:buClr>
                <a:srgbClr val="0070C0"/>
              </a:buClr>
              <a:buSzPts val="1800"/>
              <a:buChar char="•"/>
              <a:defRPr/>
            </a:lvl3pPr>
            <a:lvl4pPr indent="-342900" lvl="3" marL="1828800" algn="l">
              <a:lnSpc>
                <a:spcPct val="90000"/>
              </a:lnSpc>
              <a:spcBef>
                <a:spcPts val="500"/>
              </a:spcBef>
              <a:spcAft>
                <a:spcPts val="0"/>
              </a:spcAft>
              <a:buClr>
                <a:srgbClr val="0070C0"/>
              </a:buClr>
              <a:buSzPts val="1800"/>
              <a:buChar char="•"/>
              <a:defRPr/>
            </a:lvl4pPr>
            <a:lvl5pPr indent="-342900" lvl="4" marL="2286000" algn="l">
              <a:lnSpc>
                <a:spcPct val="90000"/>
              </a:lnSpc>
              <a:spcBef>
                <a:spcPts val="500"/>
              </a:spcBef>
              <a:spcAft>
                <a:spcPts val="0"/>
              </a:spcAft>
              <a:buClr>
                <a:srgbClr val="0070C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pic>
        <p:nvPicPr>
          <p:cNvPr id="90" name="Google Shape;90;p17"/>
          <p:cNvPicPr preferRelativeResize="0"/>
          <p:nvPr/>
        </p:nvPicPr>
        <p:blipFill rotWithShape="1">
          <a:blip r:embed="rId2">
            <a:alphaModFix/>
          </a:blip>
          <a:srcRect b="13682" l="23516" r="29789" t="25892"/>
          <a:stretch/>
        </p:blipFill>
        <p:spPr>
          <a:xfrm>
            <a:off x="-3520576" y="-1196919"/>
            <a:ext cx="5762960" cy="891483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1" name="Shape 91"/>
        <p:cNvGrpSpPr/>
        <p:nvPr/>
      </p:nvGrpSpPr>
      <p:grpSpPr>
        <a:xfrm>
          <a:off x="0" y="0"/>
          <a:ext cx="0" cy="0"/>
          <a:chOff x="0" y="0"/>
          <a:chExt cx="0" cy="0"/>
        </a:xfrm>
      </p:grpSpPr>
      <p:sp>
        <p:nvSpPr>
          <p:cNvPr id="92" name="Google Shape;92;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70C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70C0"/>
              </a:buClr>
              <a:buSzPts val="1800"/>
              <a:buChar char="•"/>
              <a:defRPr/>
            </a:lvl2pPr>
            <a:lvl3pPr indent="-342900" lvl="2" marL="1371600" algn="l">
              <a:lnSpc>
                <a:spcPct val="90000"/>
              </a:lnSpc>
              <a:spcBef>
                <a:spcPts val="500"/>
              </a:spcBef>
              <a:spcAft>
                <a:spcPts val="0"/>
              </a:spcAft>
              <a:buClr>
                <a:srgbClr val="0070C0"/>
              </a:buClr>
              <a:buSzPts val="1800"/>
              <a:buChar char="•"/>
              <a:defRPr/>
            </a:lvl3pPr>
            <a:lvl4pPr indent="-342900" lvl="3" marL="1828800" algn="l">
              <a:lnSpc>
                <a:spcPct val="90000"/>
              </a:lnSpc>
              <a:spcBef>
                <a:spcPts val="500"/>
              </a:spcBef>
              <a:spcAft>
                <a:spcPts val="0"/>
              </a:spcAft>
              <a:buClr>
                <a:srgbClr val="0070C0"/>
              </a:buClr>
              <a:buSzPts val="1800"/>
              <a:buChar char="•"/>
              <a:defRPr/>
            </a:lvl4pPr>
            <a:lvl5pPr indent="-342900" lvl="4" marL="2286000" algn="l">
              <a:lnSpc>
                <a:spcPct val="90000"/>
              </a:lnSpc>
              <a:spcBef>
                <a:spcPts val="500"/>
              </a:spcBef>
              <a:spcAft>
                <a:spcPts val="0"/>
              </a:spcAft>
              <a:buClr>
                <a:srgbClr val="0070C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pic>
        <p:nvPicPr>
          <p:cNvPr id="97" name="Google Shape;97;p18"/>
          <p:cNvPicPr preferRelativeResize="0"/>
          <p:nvPr/>
        </p:nvPicPr>
        <p:blipFill rotWithShape="1">
          <a:blip r:embed="rId2">
            <a:alphaModFix/>
          </a:blip>
          <a:srcRect b="13682" l="23516" r="29789" t="25892"/>
          <a:stretch/>
        </p:blipFill>
        <p:spPr>
          <a:xfrm>
            <a:off x="-3520576" y="-1196919"/>
            <a:ext cx="5762960" cy="891483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YOUR SOLUTION_1">
  <p:cSld name="4_YOUR SOLUTION_1">
    <p:spTree>
      <p:nvGrpSpPr>
        <p:cNvPr id="98" name="Shape 98"/>
        <p:cNvGrpSpPr/>
        <p:nvPr/>
      </p:nvGrpSpPr>
      <p:grpSpPr>
        <a:xfrm>
          <a:off x="0" y="0"/>
          <a:ext cx="0" cy="0"/>
          <a:chOff x="0" y="0"/>
          <a:chExt cx="0" cy="0"/>
        </a:xfrm>
      </p:grpSpPr>
      <p:sp>
        <p:nvSpPr>
          <p:cNvPr id="99" name="Google Shape;99;p19"/>
          <p:cNvSpPr/>
          <p:nvPr>
            <p:ph idx="2" type="pic"/>
          </p:nvPr>
        </p:nvSpPr>
        <p:spPr>
          <a:xfrm>
            <a:off x="609600" y="274639"/>
            <a:ext cx="10972800" cy="5329583"/>
          </a:xfrm>
          <a:prstGeom prst="rect">
            <a:avLst/>
          </a:prstGeom>
          <a:solidFill>
            <a:srgbClr val="F2CDED"/>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How It Works">
  <p:cSld name="5_How It Works">
    <p:bg>
      <p:bgPr>
        <a:solidFill>
          <a:srgbClr val="E59DDC"/>
        </a:solidFill>
      </p:bgPr>
    </p:bg>
    <p:spTree>
      <p:nvGrpSpPr>
        <p:cNvPr id="100" name="Shape 100"/>
        <p:cNvGrpSpPr/>
        <p:nvPr/>
      </p:nvGrpSpPr>
      <p:grpSpPr>
        <a:xfrm>
          <a:off x="0" y="0"/>
          <a:ext cx="0" cy="0"/>
          <a:chOff x="0" y="0"/>
          <a:chExt cx="0" cy="0"/>
        </a:xfrm>
      </p:grpSpPr>
      <p:sp>
        <p:nvSpPr>
          <p:cNvPr id="101" name="Google Shape;101;p20"/>
          <p:cNvSpPr txBox="1"/>
          <p:nvPr>
            <p:ph idx="1" type="body"/>
          </p:nvPr>
        </p:nvSpPr>
        <p:spPr>
          <a:xfrm>
            <a:off x="752725" y="1286934"/>
            <a:ext cx="10575676" cy="467751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58A0"/>
              </a:buClr>
              <a:buSzPts val="2667"/>
              <a:buNone/>
              <a:defRPr b="0" sz="2667">
                <a:solidFill>
                  <a:srgbClr val="0058A0"/>
                </a:solidFill>
                <a:latin typeface="Play"/>
                <a:ea typeface="Play"/>
                <a:cs typeface="Play"/>
                <a:sym typeface="Play"/>
              </a:defRPr>
            </a:lvl1pPr>
            <a:lvl2pPr indent="-381000" lvl="1" marL="914400" algn="l">
              <a:lnSpc>
                <a:spcPct val="90000"/>
              </a:lnSpc>
              <a:spcBef>
                <a:spcPts val="500"/>
              </a:spcBef>
              <a:spcAft>
                <a:spcPts val="0"/>
              </a:spcAft>
              <a:buClr>
                <a:srgbClr val="0070C0"/>
              </a:buClr>
              <a:buSzPts val="2400"/>
              <a:buChar char="•"/>
              <a:defRPr>
                <a:latin typeface="Play"/>
                <a:ea typeface="Play"/>
                <a:cs typeface="Play"/>
                <a:sym typeface="Play"/>
              </a:defRPr>
            </a:lvl2pPr>
            <a:lvl3pPr indent="-355600" lvl="2" marL="1371600" algn="l">
              <a:lnSpc>
                <a:spcPct val="90000"/>
              </a:lnSpc>
              <a:spcBef>
                <a:spcPts val="500"/>
              </a:spcBef>
              <a:spcAft>
                <a:spcPts val="0"/>
              </a:spcAft>
              <a:buClr>
                <a:srgbClr val="0070C0"/>
              </a:buClr>
              <a:buSzPts val="2000"/>
              <a:buChar char="•"/>
              <a:defRPr>
                <a:latin typeface="Play"/>
                <a:ea typeface="Play"/>
                <a:cs typeface="Play"/>
                <a:sym typeface="Play"/>
              </a:defRPr>
            </a:lvl3pPr>
            <a:lvl4pPr indent="-342900" lvl="3" marL="1828800" algn="l">
              <a:lnSpc>
                <a:spcPct val="90000"/>
              </a:lnSpc>
              <a:spcBef>
                <a:spcPts val="500"/>
              </a:spcBef>
              <a:spcAft>
                <a:spcPts val="0"/>
              </a:spcAft>
              <a:buClr>
                <a:srgbClr val="0070C0"/>
              </a:buClr>
              <a:buSzPts val="1800"/>
              <a:buChar char="•"/>
              <a:defRPr>
                <a:latin typeface="Play"/>
                <a:ea typeface="Play"/>
                <a:cs typeface="Play"/>
                <a:sym typeface="Play"/>
              </a:defRPr>
            </a:lvl4pPr>
            <a:lvl5pPr indent="-342900" lvl="4" marL="2286000" algn="l">
              <a:lnSpc>
                <a:spcPct val="90000"/>
              </a:lnSpc>
              <a:spcBef>
                <a:spcPts val="500"/>
              </a:spcBef>
              <a:spcAft>
                <a:spcPts val="0"/>
              </a:spcAft>
              <a:buClr>
                <a:srgbClr val="0070C0"/>
              </a:buClr>
              <a:buSzPts val="1800"/>
              <a:buChar char="•"/>
              <a:defRPr>
                <a:latin typeface="Play"/>
                <a:ea typeface="Play"/>
                <a:cs typeface="Play"/>
                <a:sym typeface="Play"/>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70C0"/>
              </a:buClr>
              <a:buSzPts val="3600"/>
              <a:buFont typeface="Montserra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70C0"/>
              </a:buClr>
              <a:buSzPts val="1800"/>
              <a:buChar char="•"/>
              <a:defRPr/>
            </a:lvl2pPr>
            <a:lvl3pPr indent="-342900" lvl="2" marL="1371600" algn="l">
              <a:lnSpc>
                <a:spcPct val="90000"/>
              </a:lnSpc>
              <a:spcBef>
                <a:spcPts val="500"/>
              </a:spcBef>
              <a:spcAft>
                <a:spcPts val="0"/>
              </a:spcAft>
              <a:buClr>
                <a:srgbClr val="0070C0"/>
              </a:buClr>
              <a:buSzPts val="1800"/>
              <a:buChar char="•"/>
              <a:defRPr/>
            </a:lvl3pPr>
            <a:lvl4pPr indent="-342900" lvl="3" marL="1828800" algn="l">
              <a:lnSpc>
                <a:spcPct val="90000"/>
              </a:lnSpc>
              <a:spcBef>
                <a:spcPts val="500"/>
              </a:spcBef>
              <a:spcAft>
                <a:spcPts val="0"/>
              </a:spcAft>
              <a:buClr>
                <a:srgbClr val="0070C0"/>
              </a:buClr>
              <a:buSzPts val="1800"/>
              <a:buChar char="•"/>
              <a:defRPr/>
            </a:lvl4pPr>
            <a:lvl5pPr indent="-342900" lvl="4" marL="2286000" algn="l">
              <a:lnSpc>
                <a:spcPct val="90000"/>
              </a:lnSpc>
              <a:spcBef>
                <a:spcPts val="500"/>
              </a:spcBef>
              <a:spcAft>
                <a:spcPts val="0"/>
              </a:spcAft>
              <a:buClr>
                <a:srgbClr val="0070C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pic>
        <p:nvPicPr>
          <p:cNvPr id="29" name="Google Shape;29;p9"/>
          <p:cNvPicPr preferRelativeResize="0"/>
          <p:nvPr/>
        </p:nvPicPr>
        <p:blipFill rotWithShape="1">
          <a:blip r:embed="rId2">
            <a:alphaModFix/>
          </a:blip>
          <a:srcRect b="13682" l="23516" r="29789" t="25892"/>
          <a:stretch/>
        </p:blipFill>
        <p:spPr>
          <a:xfrm>
            <a:off x="-3520576" y="-1196919"/>
            <a:ext cx="5762960" cy="891483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70C0"/>
              </a:buClr>
              <a:buSzPts val="6000"/>
              <a:buFont typeface="Montserra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3" name="Google Shape;3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pic>
        <p:nvPicPr>
          <p:cNvPr id="36" name="Google Shape;36;p10"/>
          <p:cNvPicPr preferRelativeResize="0"/>
          <p:nvPr/>
        </p:nvPicPr>
        <p:blipFill rotWithShape="1">
          <a:blip r:embed="rId2">
            <a:alphaModFix/>
          </a:blip>
          <a:srcRect b="13682" l="23516" r="29789" t="25892"/>
          <a:stretch/>
        </p:blipFill>
        <p:spPr>
          <a:xfrm>
            <a:off x="-3520576" y="-1196919"/>
            <a:ext cx="5762960" cy="891483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70C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70C0"/>
              </a:buClr>
              <a:buSzPts val="1800"/>
              <a:buChar char="•"/>
              <a:defRPr/>
            </a:lvl2pPr>
            <a:lvl3pPr indent="-342900" lvl="2" marL="1371600" algn="l">
              <a:lnSpc>
                <a:spcPct val="90000"/>
              </a:lnSpc>
              <a:spcBef>
                <a:spcPts val="500"/>
              </a:spcBef>
              <a:spcAft>
                <a:spcPts val="0"/>
              </a:spcAft>
              <a:buClr>
                <a:srgbClr val="0070C0"/>
              </a:buClr>
              <a:buSzPts val="1800"/>
              <a:buChar char="•"/>
              <a:defRPr/>
            </a:lvl3pPr>
            <a:lvl4pPr indent="-342900" lvl="3" marL="1828800" algn="l">
              <a:lnSpc>
                <a:spcPct val="90000"/>
              </a:lnSpc>
              <a:spcBef>
                <a:spcPts val="500"/>
              </a:spcBef>
              <a:spcAft>
                <a:spcPts val="0"/>
              </a:spcAft>
              <a:buClr>
                <a:srgbClr val="0070C0"/>
              </a:buClr>
              <a:buSzPts val="1800"/>
              <a:buChar char="•"/>
              <a:defRPr/>
            </a:lvl4pPr>
            <a:lvl5pPr indent="-342900" lvl="4" marL="2286000" algn="l">
              <a:lnSpc>
                <a:spcPct val="90000"/>
              </a:lnSpc>
              <a:spcBef>
                <a:spcPts val="500"/>
              </a:spcBef>
              <a:spcAft>
                <a:spcPts val="0"/>
              </a:spcAft>
              <a:buClr>
                <a:srgbClr val="0070C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70C0"/>
              </a:buClr>
              <a:buSzPts val="1800"/>
              <a:buChar char="•"/>
              <a:defRPr/>
            </a:lvl2pPr>
            <a:lvl3pPr indent="-342900" lvl="2" marL="1371600" algn="l">
              <a:lnSpc>
                <a:spcPct val="90000"/>
              </a:lnSpc>
              <a:spcBef>
                <a:spcPts val="500"/>
              </a:spcBef>
              <a:spcAft>
                <a:spcPts val="0"/>
              </a:spcAft>
              <a:buClr>
                <a:srgbClr val="0070C0"/>
              </a:buClr>
              <a:buSzPts val="1800"/>
              <a:buChar char="•"/>
              <a:defRPr/>
            </a:lvl3pPr>
            <a:lvl4pPr indent="-342900" lvl="3" marL="1828800" algn="l">
              <a:lnSpc>
                <a:spcPct val="90000"/>
              </a:lnSpc>
              <a:spcBef>
                <a:spcPts val="500"/>
              </a:spcBef>
              <a:spcAft>
                <a:spcPts val="0"/>
              </a:spcAft>
              <a:buClr>
                <a:srgbClr val="0070C0"/>
              </a:buClr>
              <a:buSzPts val="1800"/>
              <a:buChar char="•"/>
              <a:defRPr/>
            </a:lvl4pPr>
            <a:lvl5pPr indent="-342900" lvl="4" marL="2286000" algn="l">
              <a:lnSpc>
                <a:spcPct val="90000"/>
              </a:lnSpc>
              <a:spcBef>
                <a:spcPts val="500"/>
              </a:spcBef>
              <a:spcAft>
                <a:spcPts val="0"/>
              </a:spcAft>
              <a:buClr>
                <a:srgbClr val="0070C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pic>
        <p:nvPicPr>
          <p:cNvPr id="44" name="Google Shape;44;p11"/>
          <p:cNvPicPr preferRelativeResize="0"/>
          <p:nvPr/>
        </p:nvPicPr>
        <p:blipFill rotWithShape="1">
          <a:blip r:embed="rId2">
            <a:alphaModFix/>
          </a:blip>
          <a:srcRect b="13682" l="23516" r="29789" t="25892"/>
          <a:stretch/>
        </p:blipFill>
        <p:spPr>
          <a:xfrm>
            <a:off x="-3520576" y="-1196919"/>
            <a:ext cx="5762960" cy="8914837"/>
          </a:xfrm>
          <a:prstGeom prst="rect">
            <a:avLst/>
          </a:prstGeom>
          <a:noFill/>
          <a:ln>
            <a:noFill/>
          </a:ln>
        </p:spPr>
      </p:pic>
      <p:pic>
        <p:nvPicPr>
          <p:cNvPr id="45" name="Google Shape;45;p11"/>
          <p:cNvPicPr preferRelativeResize="0"/>
          <p:nvPr/>
        </p:nvPicPr>
        <p:blipFill rotWithShape="1">
          <a:blip r:embed="rId3">
            <a:alphaModFix/>
          </a:blip>
          <a:srcRect b="0" l="0" r="0" t="0"/>
          <a:stretch/>
        </p:blipFill>
        <p:spPr>
          <a:xfrm>
            <a:off x="4689986" y="5883800"/>
            <a:ext cx="7502013" cy="909684"/>
          </a:xfrm>
          <a:prstGeom prst="rect">
            <a:avLst/>
          </a:prstGeom>
          <a:noFill/>
          <a:ln>
            <a:noFill/>
          </a:ln>
        </p:spPr>
      </p:pic>
      <p:cxnSp>
        <p:nvCxnSpPr>
          <p:cNvPr id="46" name="Google Shape;46;p11"/>
          <p:cNvCxnSpPr/>
          <p:nvPr/>
        </p:nvCxnSpPr>
        <p:spPr>
          <a:xfrm>
            <a:off x="0" y="5880366"/>
            <a:ext cx="12192000" cy="0"/>
          </a:xfrm>
          <a:prstGeom prst="straightConnector1">
            <a:avLst/>
          </a:prstGeom>
          <a:noFill/>
          <a:ln cap="flat" cmpd="sng" w="19050">
            <a:solidFill>
              <a:srgbClr val="0070C0"/>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70C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070C0"/>
              </a:buClr>
              <a:buSzPts val="2400"/>
              <a:buNone/>
              <a:defRPr b="1" sz="2400"/>
            </a:lvl1pPr>
            <a:lvl2pPr indent="-228600" lvl="1" marL="914400" algn="l">
              <a:lnSpc>
                <a:spcPct val="90000"/>
              </a:lnSpc>
              <a:spcBef>
                <a:spcPts val="500"/>
              </a:spcBef>
              <a:spcAft>
                <a:spcPts val="0"/>
              </a:spcAft>
              <a:buClr>
                <a:srgbClr val="0070C0"/>
              </a:buClr>
              <a:buSzPts val="2000"/>
              <a:buNone/>
              <a:defRPr b="1" sz="2000"/>
            </a:lvl2pPr>
            <a:lvl3pPr indent="-228600" lvl="2" marL="1371600" algn="l">
              <a:lnSpc>
                <a:spcPct val="90000"/>
              </a:lnSpc>
              <a:spcBef>
                <a:spcPts val="500"/>
              </a:spcBef>
              <a:spcAft>
                <a:spcPts val="0"/>
              </a:spcAft>
              <a:buClr>
                <a:srgbClr val="0070C0"/>
              </a:buClr>
              <a:buSzPts val="1800"/>
              <a:buNone/>
              <a:defRPr b="1" sz="1800"/>
            </a:lvl3pPr>
            <a:lvl4pPr indent="-228600" lvl="3" marL="1828800" algn="l">
              <a:lnSpc>
                <a:spcPct val="90000"/>
              </a:lnSpc>
              <a:spcBef>
                <a:spcPts val="500"/>
              </a:spcBef>
              <a:spcAft>
                <a:spcPts val="0"/>
              </a:spcAft>
              <a:buClr>
                <a:srgbClr val="0070C0"/>
              </a:buClr>
              <a:buSzPts val="1600"/>
              <a:buNone/>
              <a:defRPr b="1" sz="1600"/>
            </a:lvl4pPr>
            <a:lvl5pPr indent="-228600" lvl="4" marL="2286000" algn="l">
              <a:lnSpc>
                <a:spcPct val="90000"/>
              </a:lnSpc>
              <a:spcBef>
                <a:spcPts val="500"/>
              </a:spcBef>
              <a:spcAft>
                <a:spcPts val="0"/>
              </a:spcAft>
              <a:buClr>
                <a:srgbClr val="0070C0"/>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70C0"/>
              </a:buClr>
              <a:buSzPts val="1800"/>
              <a:buChar char="•"/>
              <a:defRPr/>
            </a:lvl2pPr>
            <a:lvl3pPr indent="-342900" lvl="2" marL="1371600" algn="l">
              <a:lnSpc>
                <a:spcPct val="90000"/>
              </a:lnSpc>
              <a:spcBef>
                <a:spcPts val="500"/>
              </a:spcBef>
              <a:spcAft>
                <a:spcPts val="0"/>
              </a:spcAft>
              <a:buClr>
                <a:srgbClr val="0070C0"/>
              </a:buClr>
              <a:buSzPts val="1800"/>
              <a:buChar char="•"/>
              <a:defRPr/>
            </a:lvl3pPr>
            <a:lvl4pPr indent="-342900" lvl="3" marL="1828800" algn="l">
              <a:lnSpc>
                <a:spcPct val="90000"/>
              </a:lnSpc>
              <a:spcBef>
                <a:spcPts val="500"/>
              </a:spcBef>
              <a:spcAft>
                <a:spcPts val="0"/>
              </a:spcAft>
              <a:buClr>
                <a:srgbClr val="0070C0"/>
              </a:buClr>
              <a:buSzPts val="1800"/>
              <a:buChar char="•"/>
              <a:defRPr/>
            </a:lvl4pPr>
            <a:lvl5pPr indent="-342900" lvl="4" marL="2286000" algn="l">
              <a:lnSpc>
                <a:spcPct val="90000"/>
              </a:lnSpc>
              <a:spcBef>
                <a:spcPts val="500"/>
              </a:spcBef>
              <a:spcAft>
                <a:spcPts val="0"/>
              </a:spcAft>
              <a:buClr>
                <a:srgbClr val="0070C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070C0"/>
              </a:buClr>
              <a:buSzPts val="2400"/>
              <a:buNone/>
              <a:defRPr b="1" sz="2400"/>
            </a:lvl1pPr>
            <a:lvl2pPr indent="-228600" lvl="1" marL="914400" algn="l">
              <a:lnSpc>
                <a:spcPct val="90000"/>
              </a:lnSpc>
              <a:spcBef>
                <a:spcPts val="500"/>
              </a:spcBef>
              <a:spcAft>
                <a:spcPts val="0"/>
              </a:spcAft>
              <a:buClr>
                <a:srgbClr val="0070C0"/>
              </a:buClr>
              <a:buSzPts val="2000"/>
              <a:buNone/>
              <a:defRPr b="1" sz="2000"/>
            </a:lvl2pPr>
            <a:lvl3pPr indent="-228600" lvl="2" marL="1371600" algn="l">
              <a:lnSpc>
                <a:spcPct val="90000"/>
              </a:lnSpc>
              <a:spcBef>
                <a:spcPts val="500"/>
              </a:spcBef>
              <a:spcAft>
                <a:spcPts val="0"/>
              </a:spcAft>
              <a:buClr>
                <a:srgbClr val="0070C0"/>
              </a:buClr>
              <a:buSzPts val="1800"/>
              <a:buNone/>
              <a:defRPr b="1" sz="1800"/>
            </a:lvl3pPr>
            <a:lvl4pPr indent="-228600" lvl="3" marL="1828800" algn="l">
              <a:lnSpc>
                <a:spcPct val="90000"/>
              </a:lnSpc>
              <a:spcBef>
                <a:spcPts val="500"/>
              </a:spcBef>
              <a:spcAft>
                <a:spcPts val="0"/>
              </a:spcAft>
              <a:buClr>
                <a:srgbClr val="0070C0"/>
              </a:buClr>
              <a:buSzPts val="1600"/>
              <a:buNone/>
              <a:defRPr b="1" sz="1600"/>
            </a:lvl4pPr>
            <a:lvl5pPr indent="-228600" lvl="4" marL="2286000" algn="l">
              <a:lnSpc>
                <a:spcPct val="90000"/>
              </a:lnSpc>
              <a:spcBef>
                <a:spcPts val="500"/>
              </a:spcBef>
              <a:spcAft>
                <a:spcPts val="0"/>
              </a:spcAft>
              <a:buClr>
                <a:srgbClr val="0070C0"/>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70C0"/>
              </a:buClr>
              <a:buSzPts val="1800"/>
              <a:buChar char="•"/>
              <a:defRPr/>
            </a:lvl2pPr>
            <a:lvl3pPr indent="-342900" lvl="2" marL="1371600" algn="l">
              <a:lnSpc>
                <a:spcPct val="90000"/>
              </a:lnSpc>
              <a:spcBef>
                <a:spcPts val="500"/>
              </a:spcBef>
              <a:spcAft>
                <a:spcPts val="0"/>
              </a:spcAft>
              <a:buClr>
                <a:srgbClr val="0070C0"/>
              </a:buClr>
              <a:buSzPts val="1800"/>
              <a:buChar char="•"/>
              <a:defRPr/>
            </a:lvl3pPr>
            <a:lvl4pPr indent="-342900" lvl="3" marL="1828800" algn="l">
              <a:lnSpc>
                <a:spcPct val="90000"/>
              </a:lnSpc>
              <a:spcBef>
                <a:spcPts val="500"/>
              </a:spcBef>
              <a:spcAft>
                <a:spcPts val="0"/>
              </a:spcAft>
              <a:buClr>
                <a:srgbClr val="0070C0"/>
              </a:buClr>
              <a:buSzPts val="1800"/>
              <a:buChar char="•"/>
              <a:defRPr/>
            </a:lvl4pPr>
            <a:lvl5pPr indent="-342900" lvl="4" marL="2286000" algn="l">
              <a:lnSpc>
                <a:spcPct val="90000"/>
              </a:lnSpc>
              <a:spcBef>
                <a:spcPts val="500"/>
              </a:spcBef>
              <a:spcAft>
                <a:spcPts val="0"/>
              </a:spcAft>
              <a:buClr>
                <a:srgbClr val="0070C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pic>
        <p:nvPicPr>
          <p:cNvPr id="56" name="Google Shape;56;p12"/>
          <p:cNvPicPr preferRelativeResize="0"/>
          <p:nvPr/>
        </p:nvPicPr>
        <p:blipFill rotWithShape="1">
          <a:blip r:embed="rId2">
            <a:alphaModFix/>
          </a:blip>
          <a:srcRect b="13682" l="23516" r="29789" t="25892"/>
          <a:stretch/>
        </p:blipFill>
        <p:spPr>
          <a:xfrm>
            <a:off x="-3520576" y="-1196919"/>
            <a:ext cx="5762960" cy="891483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70C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pic>
        <p:nvPicPr>
          <p:cNvPr id="62" name="Google Shape;62;p13"/>
          <p:cNvPicPr preferRelativeResize="0"/>
          <p:nvPr/>
        </p:nvPicPr>
        <p:blipFill rotWithShape="1">
          <a:blip r:embed="rId2">
            <a:alphaModFix/>
          </a:blip>
          <a:srcRect b="13682" l="23516" r="29789" t="25892"/>
          <a:stretch/>
        </p:blipFill>
        <p:spPr>
          <a:xfrm>
            <a:off x="-3520576" y="-1196919"/>
            <a:ext cx="5762960" cy="891483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pic>
        <p:nvPicPr>
          <p:cNvPr id="67" name="Google Shape;67;p14"/>
          <p:cNvPicPr preferRelativeResize="0"/>
          <p:nvPr/>
        </p:nvPicPr>
        <p:blipFill rotWithShape="1">
          <a:blip r:embed="rId2">
            <a:alphaModFix/>
          </a:blip>
          <a:srcRect b="13682" l="23516" r="29789" t="25892"/>
          <a:stretch/>
        </p:blipFill>
        <p:spPr>
          <a:xfrm>
            <a:off x="-3520576" y="-1196919"/>
            <a:ext cx="5762960" cy="891483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70C0"/>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0070C0"/>
              </a:buClr>
              <a:buSzPts val="3200"/>
              <a:buChar char="•"/>
              <a:defRPr sz="3200"/>
            </a:lvl1pPr>
            <a:lvl2pPr indent="-406400" lvl="1" marL="914400" algn="l">
              <a:lnSpc>
                <a:spcPct val="90000"/>
              </a:lnSpc>
              <a:spcBef>
                <a:spcPts val="500"/>
              </a:spcBef>
              <a:spcAft>
                <a:spcPts val="0"/>
              </a:spcAft>
              <a:buClr>
                <a:srgbClr val="0070C0"/>
              </a:buClr>
              <a:buSzPts val="2800"/>
              <a:buChar char="•"/>
              <a:defRPr sz="2800"/>
            </a:lvl2pPr>
            <a:lvl3pPr indent="-381000" lvl="2" marL="1371600" algn="l">
              <a:lnSpc>
                <a:spcPct val="90000"/>
              </a:lnSpc>
              <a:spcBef>
                <a:spcPts val="500"/>
              </a:spcBef>
              <a:spcAft>
                <a:spcPts val="0"/>
              </a:spcAft>
              <a:buClr>
                <a:srgbClr val="0070C0"/>
              </a:buClr>
              <a:buSzPts val="2400"/>
              <a:buChar char="•"/>
              <a:defRPr sz="2400"/>
            </a:lvl3pPr>
            <a:lvl4pPr indent="-355600" lvl="3" marL="1828800" algn="l">
              <a:lnSpc>
                <a:spcPct val="90000"/>
              </a:lnSpc>
              <a:spcBef>
                <a:spcPts val="500"/>
              </a:spcBef>
              <a:spcAft>
                <a:spcPts val="0"/>
              </a:spcAft>
              <a:buClr>
                <a:srgbClr val="0070C0"/>
              </a:buClr>
              <a:buSzPts val="2000"/>
              <a:buChar char="•"/>
              <a:defRPr sz="2000"/>
            </a:lvl4pPr>
            <a:lvl5pPr indent="-355600" lvl="4" marL="2286000" algn="l">
              <a:lnSpc>
                <a:spcPct val="90000"/>
              </a:lnSpc>
              <a:spcBef>
                <a:spcPts val="500"/>
              </a:spcBef>
              <a:spcAft>
                <a:spcPts val="0"/>
              </a:spcAft>
              <a:buClr>
                <a:srgbClr val="0070C0"/>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1" name="Google Shape;71;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70C0"/>
              </a:buClr>
              <a:buSzPts val="1600"/>
              <a:buNone/>
              <a:defRPr sz="1600"/>
            </a:lvl1pPr>
            <a:lvl2pPr indent="-228600" lvl="1" marL="914400" algn="l">
              <a:lnSpc>
                <a:spcPct val="90000"/>
              </a:lnSpc>
              <a:spcBef>
                <a:spcPts val="500"/>
              </a:spcBef>
              <a:spcAft>
                <a:spcPts val="0"/>
              </a:spcAft>
              <a:buClr>
                <a:srgbClr val="0070C0"/>
              </a:buClr>
              <a:buSzPts val="1400"/>
              <a:buNone/>
              <a:defRPr sz="1400"/>
            </a:lvl2pPr>
            <a:lvl3pPr indent="-228600" lvl="2" marL="1371600" algn="l">
              <a:lnSpc>
                <a:spcPct val="90000"/>
              </a:lnSpc>
              <a:spcBef>
                <a:spcPts val="500"/>
              </a:spcBef>
              <a:spcAft>
                <a:spcPts val="0"/>
              </a:spcAft>
              <a:buClr>
                <a:srgbClr val="0070C0"/>
              </a:buClr>
              <a:buSzPts val="1200"/>
              <a:buNone/>
              <a:defRPr sz="1200"/>
            </a:lvl3pPr>
            <a:lvl4pPr indent="-228600" lvl="3" marL="1828800" algn="l">
              <a:lnSpc>
                <a:spcPct val="90000"/>
              </a:lnSpc>
              <a:spcBef>
                <a:spcPts val="500"/>
              </a:spcBef>
              <a:spcAft>
                <a:spcPts val="0"/>
              </a:spcAft>
              <a:buClr>
                <a:srgbClr val="0070C0"/>
              </a:buClr>
              <a:buSzPts val="1000"/>
              <a:buNone/>
              <a:defRPr sz="1000"/>
            </a:lvl4pPr>
            <a:lvl5pPr indent="-228600" lvl="4" marL="2286000" algn="l">
              <a:lnSpc>
                <a:spcPct val="90000"/>
              </a:lnSpc>
              <a:spcBef>
                <a:spcPts val="500"/>
              </a:spcBef>
              <a:spcAft>
                <a:spcPts val="0"/>
              </a:spcAft>
              <a:buClr>
                <a:srgbClr val="0070C0"/>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pic>
        <p:nvPicPr>
          <p:cNvPr id="75" name="Google Shape;75;p15"/>
          <p:cNvPicPr preferRelativeResize="0"/>
          <p:nvPr/>
        </p:nvPicPr>
        <p:blipFill rotWithShape="1">
          <a:blip r:embed="rId2">
            <a:alphaModFix/>
          </a:blip>
          <a:srcRect b="13682" l="23516" r="29789" t="25892"/>
          <a:stretch/>
        </p:blipFill>
        <p:spPr>
          <a:xfrm>
            <a:off x="-3520576" y="-1196919"/>
            <a:ext cx="5762960" cy="891483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6" name="Shape 76"/>
        <p:cNvGrpSpPr/>
        <p:nvPr/>
      </p:nvGrpSpPr>
      <p:grpSpPr>
        <a:xfrm>
          <a:off x="0" y="0"/>
          <a:ext cx="0" cy="0"/>
          <a:chOff x="0" y="0"/>
          <a:chExt cx="0" cy="0"/>
        </a:xfrm>
      </p:grpSpPr>
      <p:sp>
        <p:nvSpPr>
          <p:cNvPr id="77" name="Google Shape;77;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70C0"/>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6"/>
          <p:cNvSpPr/>
          <p:nvPr>
            <p:ph idx="2" type="pic"/>
          </p:nvPr>
        </p:nvSpPr>
        <p:spPr>
          <a:xfrm>
            <a:off x="5183188" y="987425"/>
            <a:ext cx="6172200" cy="4873625"/>
          </a:xfrm>
          <a:prstGeom prst="rect">
            <a:avLst/>
          </a:prstGeom>
          <a:noFill/>
          <a:ln>
            <a:noFill/>
          </a:ln>
        </p:spPr>
      </p:sp>
      <p:sp>
        <p:nvSpPr>
          <p:cNvPr id="79" name="Google Shape;79;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70C0"/>
              </a:buClr>
              <a:buSzPts val="1600"/>
              <a:buNone/>
              <a:defRPr sz="1600"/>
            </a:lvl1pPr>
            <a:lvl2pPr indent="-228600" lvl="1" marL="914400" algn="l">
              <a:lnSpc>
                <a:spcPct val="90000"/>
              </a:lnSpc>
              <a:spcBef>
                <a:spcPts val="500"/>
              </a:spcBef>
              <a:spcAft>
                <a:spcPts val="0"/>
              </a:spcAft>
              <a:buClr>
                <a:srgbClr val="0070C0"/>
              </a:buClr>
              <a:buSzPts val="1400"/>
              <a:buNone/>
              <a:defRPr sz="1400"/>
            </a:lvl2pPr>
            <a:lvl3pPr indent="-228600" lvl="2" marL="1371600" algn="l">
              <a:lnSpc>
                <a:spcPct val="90000"/>
              </a:lnSpc>
              <a:spcBef>
                <a:spcPts val="500"/>
              </a:spcBef>
              <a:spcAft>
                <a:spcPts val="0"/>
              </a:spcAft>
              <a:buClr>
                <a:srgbClr val="0070C0"/>
              </a:buClr>
              <a:buSzPts val="1200"/>
              <a:buNone/>
              <a:defRPr sz="1200"/>
            </a:lvl3pPr>
            <a:lvl4pPr indent="-228600" lvl="3" marL="1828800" algn="l">
              <a:lnSpc>
                <a:spcPct val="90000"/>
              </a:lnSpc>
              <a:spcBef>
                <a:spcPts val="500"/>
              </a:spcBef>
              <a:spcAft>
                <a:spcPts val="0"/>
              </a:spcAft>
              <a:buClr>
                <a:srgbClr val="0070C0"/>
              </a:buClr>
              <a:buSzPts val="1000"/>
              <a:buNone/>
              <a:defRPr sz="1000"/>
            </a:lvl4pPr>
            <a:lvl5pPr indent="-228600" lvl="4" marL="2286000" algn="l">
              <a:lnSpc>
                <a:spcPct val="90000"/>
              </a:lnSpc>
              <a:spcBef>
                <a:spcPts val="500"/>
              </a:spcBef>
              <a:spcAft>
                <a:spcPts val="0"/>
              </a:spcAft>
              <a:buClr>
                <a:srgbClr val="0070C0"/>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pic>
        <p:nvPicPr>
          <p:cNvPr id="83" name="Google Shape;83;p16"/>
          <p:cNvPicPr preferRelativeResize="0"/>
          <p:nvPr/>
        </p:nvPicPr>
        <p:blipFill rotWithShape="1">
          <a:blip r:embed="rId2">
            <a:alphaModFix/>
          </a:blip>
          <a:srcRect b="13682" l="23516" r="29789" t="25892"/>
          <a:stretch/>
        </p:blipFill>
        <p:spPr>
          <a:xfrm>
            <a:off x="-3520576" y="-1196919"/>
            <a:ext cx="5762960" cy="891483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0070C0"/>
              </a:buClr>
              <a:buSzPts val="4400"/>
              <a:buFont typeface="Montserrat"/>
              <a:buNone/>
              <a:defRPr b="0" i="0" sz="4400" u="none" cap="none" strike="noStrike">
                <a:solidFill>
                  <a:srgbClr val="0070C0"/>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70C0"/>
              </a:buClr>
              <a:buSzPts val="2800"/>
              <a:buFont typeface="Arial"/>
              <a:buChar char="•"/>
              <a:defRPr b="0" i="0" sz="2800" u="none" cap="none" strike="noStrike">
                <a:solidFill>
                  <a:srgbClr val="0070C0"/>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rgbClr val="0070C0"/>
              </a:buClr>
              <a:buSzPts val="2400"/>
              <a:buFont typeface="Arial"/>
              <a:buChar char="•"/>
              <a:defRPr b="0" i="0" sz="2400" u="none" cap="none" strike="noStrike">
                <a:solidFill>
                  <a:srgbClr val="0070C0"/>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rgbClr val="0070C0"/>
              </a:buClr>
              <a:buSzPts val="2000"/>
              <a:buFont typeface="Arial"/>
              <a:buChar char="•"/>
              <a:defRPr b="0" i="0" sz="2000" u="none" cap="none" strike="noStrike">
                <a:solidFill>
                  <a:srgbClr val="0070C0"/>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rgbClr val="0070C0"/>
              </a:buClr>
              <a:buSzPts val="1800"/>
              <a:buFont typeface="Arial"/>
              <a:buChar char="•"/>
              <a:defRPr b="0" i="0" sz="1800" u="none" cap="none" strike="noStrike">
                <a:solidFill>
                  <a:srgbClr val="0070C0"/>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rgbClr val="0070C0"/>
              </a:buClr>
              <a:buSzPts val="1800"/>
              <a:buFont typeface="Arial"/>
              <a:buChar char="•"/>
              <a:defRPr b="0" i="0" sz="1800" u="none" cap="none" strike="noStrike">
                <a:solidFill>
                  <a:srgbClr val="0070C0"/>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31.png"/></Relationships>
</file>

<file path=ppt/slides/_rels/slide2.xml.rels><?xml version="1.0" encoding="UTF-8" standalone="yes"?><Relationships xmlns="http://schemas.openxmlformats.org/package/2006/relationships"><Relationship Id="rId20" Type="http://schemas.openxmlformats.org/officeDocument/2006/relationships/image" Target="../media/image26.png"/><Relationship Id="rId11" Type="http://schemas.openxmlformats.org/officeDocument/2006/relationships/image" Target="../media/image12.png"/><Relationship Id="rId22" Type="http://schemas.openxmlformats.org/officeDocument/2006/relationships/image" Target="../media/image23.png"/><Relationship Id="rId10" Type="http://schemas.openxmlformats.org/officeDocument/2006/relationships/image" Target="../media/image14.jpg"/><Relationship Id="rId21" Type="http://schemas.openxmlformats.org/officeDocument/2006/relationships/image" Target="../media/image15.png"/><Relationship Id="rId13" Type="http://schemas.openxmlformats.org/officeDocument/2006/relationships/image" Target="../media/image30.png"/><Relationship Id="rId12" Type="http://schemas.openxmlformats.org/officeDocument/2006/relationships/image" Target="../media/image13.png"/><Relationship Id="rId23"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6.jpg"/><Relationship Id="rId9" Type="http://schemas.openxmlformats.org/officeDocument/2006/relationships/image" Target="../media/image9.png"/><Relationship Id="rId15" Type="http://schemas.openxmlformats.org/officeDocument/2006/relationships/image" Target="../media/image17.jpg"/><Relationship Id="rId14" Type="http://schemas.openxmlformats.org/officeDocument/2006/relationships/image" Target="../media/image19.png"/><Relationship Id="rId17" Type="http://schemas.openxmlformats.org/officeDocument/2006/relationships/image" Target="../media/image16.png"/><Relationship Id="rId16" Type="http://schemas.openxmlformats.org/officeDocument/2006/relationships/image" Target="../media/image28.png"/><Relationship Id="rId5" Type="http://schemas.openxmlformats.org/officeDocument/2006/relationships/image" Target="../media/image7.png"/><Relationship Id="rId19" Type="http://schemas.openxmlformats.org/officeDocument/2006/relationships/image" Target="../media/image22.png"/><Relationship Id="rId6" Type="http://schemas.openxmlformats.org/officeDocument/2006/relationships/image" Target="../media/image3.jpg"/><Relationship Id="rId18" Type="http://schemas.openxmlformats.org/officeDocument/2006/relationships/image" Target="../media/image20.png"/><Relationship Id="rId7" Type="http://schemas.openxmlformats.org/officeDocument/2006/relationships/image" Target="../media/image10.png"/><Relationship Id="rId8"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9.jpg"/><Relationship Id="rId4" Type="http://schemas.openxmlformats.org/officeDocument/2006/relationships/image" Target="../media/image18.png"/><Relationship Id="rId5" Type="http://schemas.openxmlformats.org/officeDocument/2006/relationships/image" Target="../media/image21.jpg"/><Relationship Id="rId6" Type="http://schemas.openxmlformats.org/officeDocument/2006/relationships/image" Target="../media/image25.png"/><Relationship Id="rId7" Type="http://schemas.openxmlformats.org/officeDocument/2006/relationships/image" Target="../media/image24.png"/><Relationship Id="rId8"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
          <p:cNvPicPr preferRelativeResize="0"/>
          <p:nvPr/>
        </p:nvPicPr>
        <p:blipFill rotWithShape="1">
          <a:blip r:embed="rId3">
            <a:alphaModFix/>
          </a:blip>
          <a:srcRect b="0" l="0" r="0" t="0"/>
          <a:stretch/>
        </p:blipFill>
        <p:spPr>
          <a:xfrm>
            <a:off x="2124456" y="555909"/>
            <a:ext cx="7943088" cy="963168"/>
          </a:xfrm>
          <a:prstGeom prst="rect">
            <a:avLst/>
          </a:prstGeom>
          <a:noFill/>
          <a:ln>
            <a:noFill/>
          </a:ln>
        </p:spPr>
      </p:pic>
      <p:cxnSp>
        <p:nvCxnSpPr>
          <p:cNvPr id="107" name="Google Shape;107;p1"/>
          <p:cNvCxnSpPr/>
          <p:nvPr/>
        </p:nvCxnSpPr>
        <p:spPr>
          <a:xfrm>
            <a:off x="1979525" y="4009292"/>
            <a:ext cx="8340132" cy="0"/>
          </a:xfrm>
          <a:prstGeom prst="straightConnector1">
            <a:avLst/>
          </a:prstGeom>
          <a:noFill/>
          <a:ln cap="flat" cmpd="sng" w="19050">
            <a:solidFill>
              <a:srgbClr val="0070C0"/>
            </a:solidFill>
            <a:prstDash val="solid"/>
            <a:miter lim="800000"/>
            <a:headEnd len="sm" w="sm" type="none"/>
            <a:tailEnd len="sm" w="sm" type="none"/>
          </a:ln>
        </p:spPr>
      </p:cxnSp>
      <p:sp>
        <p:nvSpPr>
          <p:cNvPr id="108" name="Google Shape;108;p1"/>
          <p:cNvSpPr txBox="1"/>
          <p:nvPr/>
        </p:nvSpPr>
        <p:spPr>
          <a:xfrm>
            <a:off x="2124456" y="5319853"/>
            <a:ext cx="3462428" cy="87652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it-IT" sz="1800" u="none" cap="none" strike="noStrike">
                <a:solidFill>
                  <a:srgbClr val="164193"/>
                </a:solidFill>
                <a:latin typeface="Montserrat"/>
                <a:ea typeface="Montserrat"/>
                <a:cs typeface="Montserrat"/>
                <a:sym typeface="Montserrat"/>
              </a:rPr>
              <a:t>Fabiana Pirola</a:t>
            </a:r>
            <a:endParaRPr/>
          </a:p>
          <a:p>
            <a:pPr indent="0" lvl="0" marL="0" marR="0" rtl="0" algn="l">
              <a:lnSpc>
                <a:spcPct val="150000"/>
              </a:lnSpc>
              <a:spcBef>
                <a:spcPts val="0"/>
              </a:spcBef>
              <a:spcAft>
                <a:spcPts val="0"/>
              </a:spcAft>
              <a:buNone/>
            </a:pPr>
            <a:r>
              <a:rPr b="0" i="0" lang="it-IT" sz="1800" u="none" cap="none" strike="noStrike">
                <a:solidFill>
                  <a:srgbClr val="164193"/>
                </a:solidFill>
                <a:latin typeface="Montserrat"/>
                <a:ea typeface="Montserrat"/>
                <a:cs typeface="Montserrat"/>
                <a:sym typeface="Montserrat"/>
              </a:rPr>
              <a:t>Project coordinator</a:t>
            </a:r>
            <a:endParaRPr b="0" i="0" sz="1800" u="none" cap="none" strike="noStrike">
              <a:solidFill>
                <a:srgbClr val="164193"/>
              </a:solidFill>
              <a:latin typeface="Montserrat"/>
              <a:ea typeface="Montserrat"/>
              <a:cs typeface="Montserrat"/>
              <a:sym typeface="Montserrat"/>
            </a:endParaRPr>
          </a:p>
        </p:txBody>
      </p:sp>
      <p:pic>
        <p:nvPicPr>
          <p:cNvPr descr="Logo e identità visiva | Università degli studi di Bergamo" id="109" name="Google Shape;109;p1"/>
          <p:cNvPicPr preferRelativeResize="0"/>
          <p:nvPr/>
        </p:nvPicPr>
        <p:blipFill rotWithShape="1">
          <a:blip r:embed="rId4">
            <a:alphaModFix/>
          </a:blip>
          <a:srcRect b="0" l="0" r="0" t="0"/>
          <a:stretch/>
        </p:blipFill>
        <p:spPr>
          <a:xfrm>
            <a:off x="8505254" y="5199659"/>
            <a:ext cx="1150284" cy="996716"/>
          </a:xfrm>
          <a:prstGeom prst="rect">
            <a:avLst/>
          </a:prstGeom>
          <a:noFill/>
          <a:ln>
            <a:noFill/>
          </a:ln>
        </p:spPr>
      </p:pic>
      <p:sp>
        <p:nvSpPr>
          <p:cNvPr id="110" name="Google Shape;110;p1"/>
          <p:cNvSpPr txBox="1"/>
          <p:nvPr/>
        </p:nvSpPr>
        <p:spPr>
          <a:xfrm>
            <a:off x="1455518" y="2197893"/>
            <a:ext cx="9280963" cy="246221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it-IT" sz="2400" u="none" cap="none" strike="noStrike">
                <a:solidFill>
                  <a:srgbClr val="0070C0"/>
                </a:solidFill>
                <a:latin typeface="Montserrat"/>
                <a:ea typeface="Montserrat"/>
                <a:cs typeface="Montserrat"/>
                <a:sym typeface="Montserrat"/>
              </a:rPr>
              <a:t>Interreg Euro-MED GREENSMARTMED </a:t>
            </a:r>
            <a:endParaRPr/>
          </a:p>
          <a:p>
            <a:pPr indent="0" lvl="0" marL="0" marR="0" rtl="0" algn="ctr">
              <a:spcBef>
                <a:spcPts val="0"/>
              </a:spcBef>
              <a:spcAft>
                <a:spcPts val="0"/>
              </a:spcAft>
              <a:buNone/>
            </a:pPr>
            <a:r>
              <a:rPr b="1" i="0" lang="it-IT" sz="1800" u="none" cap="none" strike="noStrike">
                <a:solidFill>
                  <a:srgbClr val="00B0F0"/>
                </a:solidFill>
                <a:latin typeface="Montserrat"/>
                <a:ea typeface="Montserrat"/>
                <a:cs typeface="Montserrat"/>
                <a:sym typeface="Montserrat"/>
              </a:rPr>
              <a:t>Transnational Event</a:t>
            </a:r>
            <a:endParaRPr/>
          </a:p>
          <a:p>
            <a:pPr indent="0" lvl="0" marL="0" marR="0" rtl="0" algn="ctr">
              <a:spcBef>
                <a:spcPts val="0"/>
              </a:spcBef>
              <a:spcAft>
                <a:spcPts val="0"/>
              </a:spcAft>
              <a:buNone/>
            </a:pPr>
            <a:r>
              <a:t/>
            </a:r>
            <a:endParaRPr b="1" i="0" sz="1200" u="none" cap="none" strike="noStrike">
              <a:solidFill>
                <a:srgbClr val="00B0F0"/>
              </a:solidFill>
              <a:latin typeface="Montserrat"/>
              <a:ea typeface="Montserrat"/>
              <a:cs typeface="Montserrat"/>
              <a:sym typeface="Montserrat"/>
            </a:endParaRPr>
          </a:p>
          <a:p>
            <a:pPr indent="0" lvl="0" marL="0" marR="0" rtl="0" algn="ctr">
              <a:spcBef>
                <a:spcPts val="0"/>
              </a:spcBef>
              <a:spcAft>
                <a:spcPts val="0"/>
              </a:spcAft>
              <a:buNone/>
            </a:pPr>
            <a:r>
              <a:rPr b="1" i="1" lang="it-IT" sz="2400" u="none" cap="none" strike="noStrike">
                <a:solidFill>
                  <a:srgbClr val="164193"/>
                </a:solidFill>
                <a:latin typeface="Montserrat"/>
                <a:ea typeface="Montserrat"/>
                <a:cs typeface="Montserrat"/>
                <a:sym typeface="Montserrat"/>
              </a:rPr>
              <a:t>Building a Circular Textile Future through </a:t>
            </a:r>
            <a:endParaRPr/>
          </a:p>
          <a:p>
            <a:pPr indent="0" lvl="0" marL="0" marR="0" rtl="0" algn="ctr">
              <a:spcBef>
                <a:spcPts val="0"/>
              </a:spcBef>
              <a:spcAft>
                <a:spcPts val="0"/>
              </a:spcAft>
              <a:buNone/>
            </a:pPr>
            <a:r>
              <a:rPr b="1" i="1" lang="it-IT" sz="2400" u="none" cap="none" strike="noStrike">
                <a:solidFill>
                  <a:srgbClr val="164193"/>
                </a:solidFill>
                <a:latin typeface="Montserrat"/>
                <a:ea typeface="Montserrat"/>
                <a:cs typeface="Montserrat"/>
                <a:sym typeface="Montserrat"/>
              </a:rPr>
              <a:t>Regional &amp; Transnational Collaboration on EPR and DPP</a:t>
            </a:r>
            <a:endParaRPr/>
          </a:p>
          <a:p>
            <a:pPr indent="0" lvl="0" marL="0" marR="0" rtl="0" algn="ctr">
              <a:spcBef>
                <a:spcPts val="0"/>
              </a:spcBef>
              <a:spcAft>
                <a:spcPts val="0"/>
              </a:spcAft>
              <a:buNone/>
            </a:pPr>
            <a:r>
              <a:t/>
            </a:r>
            <a:endParaRPr b="1" i="0" sz="1600" u="none" cap="none" strike="noStrike">
              <a:solidFill>
                <a:srgbClr val="0070C0"/>
              </a:solidFill>
              <a:latin typeface="Montserrat"/>
              <a:ea typeface="Montserrat"/>
              <a:cs typeface="Montserrat"/>
              <a:sym typeface="Montserrat"/>
            </a:endParaRPr>
          </a:p>
          <a:p>
            <a:pPr indent="0" lvl="0" marL="0" marR="0" rtl="0" algn="ctr">
              <a:spcBef>
                <a:spcPts val="0"/>
              </a:spcBef>
              <a:spcAft>
                <a:spcPts val="0"/>
              </a:spcAft>
              <a:buNone/>
            </a:pPr>
            <a:r>
              <a:rPr b="1" i="0" lang="it-IT" sz="1800" u="none" cap="none" strike="noStrike">
                <a:solidFill>
                  <a:srgbClr val="0070C0"/>
                </a:solidFill>
                <a:latin typeface="Montserrat"/>
                <a:ea typeface="Montserrat"/>
                <a:cs typeface="Montserrat"/>
                <a:sym typeface="Montserrat"/>
              </a:rPr>
              <a:t>6 November 2025</a:t>
            </a:r>
            <a:endParaRPr/>
          </a:p>
          <a:p>
            <a:pPr indent="0" lvl="0" marL="0" marR="0" rtl="0" algn="ctr">
              <a:spcBef>
                <a:spcPts val="0"/>
              </a:spcBef>
              <a:spcAft>
                <a:spcPts val="0"/>
              </a:spcAft>
              <a:buNone/>
            </a:pPr>
            <a:r>
              <a:t/>
            </a:r>
            <a:endParaRPr b="0" i="0" sz="1800" u="none" cap="none" strike="noStrike">
              <a:solidFill>
                <a:srgbClr val="0070C0"/>
              </a:solidFill>
              <a:latin typeface="Montserrat"/>
              <a:ea typeface="Montserrat"/>
              <a:cs typeface="Montserrat"/>
              <a:sym typeface="Montserrat"/>
            </a:endParaRPr>
          </a:p>
        </p:txBody>
      </p:sp>
      <p:pic>
        <p:nvPicPr>
          <p:cNvPr descr="A green text on a black background&#10;&#10;AI-generated content may be incorrect." id="111" name="Google Shape;111;p1"/>
          <p:cNvPicPr preferRelativeResize="0"/>
          <p:nvPr/>
        </p:nvPicPr>
        <p:blipFill rotWithShape="1">
          <a:blip r:embed="rId5">
            <a:alphaModFix/>
          </a:blip>
          <a:srcRect b="0" l="0" r="0" t="0"/>
          <a:stretch/>
        </p:blipFill>
        <p:spPr>
          <a:xfrm>
            <a:off x="4328599" y="4485132"/>
            <a:ext cx="3846808" cy="927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grpSp>
        <p:nvGrpSpPr>
          <p:cNvPr id="117" name="Google Shape;117;p2"/>
          <p:cNvGrpSpPr/>
          <p:nvPr/>
        </p:nvGrpSpPr>
        <p:grpSpPr>
          <a:xfrm>
            <a:off x="1468033" y="1642530"/>
            <a:ext cx="9430585" cy="4384266"/>
            <a:chOff x="1380707" y="1690688"/>
            <a:chExt cx="9430585" cy="4384266"/>
          </a:xfrm>
        </p:grpSpPr>
        <p:pic>
          <p:nvPicPr>
            <p:cNvPr id="118" name="Google Shape;118;p2"/>
            <p:cNvPicPr preferRelativeResize="0"/>
            <p:nvPr/>
          </p:nvPicPr>
          <p:blipFill rotWithShape="1">
            <a:blip r:embed="rId3">
              <a:alphaModFix/>
            </a:blip>
            <a:srcRect b="0" l="0" r="0" t="0"/>
            <a:stretch/>
          </p:blipFill>
          <p:spPr>
            <a:xfrm>
              <a:off x="1380707" y="1690688"/>
              <a:ext cx="9430585" cy="4384266"/>
            </a:xfrm>
            <a:prstGeom prst="rect">
              <a:avLst/>
            </a:prstGeom>
            <a:noFill/>
            <a:ln>
              <a:noFill/>
            </a:ln>
          </p:spPr>
        </p:pic>
        <p:grpSp>
          <p:nvGrpSpPr>
            <p:cNvPr id="119" name="Google Shape;119;p2"/>
            <p:cNvGrpSpPr/>
            <p:nvPr/>
          </p:nvGrpSpPr>
          <p:grpSpPr>
            <a:xfrm>
              <a:off x="3008410" y="2489826"/>
              <a:ext cx="6586603" cy="2677486"/>
              <a:chOff x="3008410" y="2489826"/>
              <a:chExt cx="6586603" cy="2677486"/>
            </a:xfrm>
          </p:grpSpPr>
          <p:pic>
            <p:nvPicPr>
              <p:cNvPr descr="Stara Zagora Regional Economic Development Agency logo" id="120" name="Google Shape;120;p2"/>
              <p:cNvPicPr preferRelativeResize="0"/>
              <p:nvPr/>
            </p:nvPicPr>
            <p:blipFill rotWithShape="1">
              <a:blip r:embed="rId4">
                <a:alphaModFix/>
              </a:blip>
              <a:srcRect b="0" l="0" r="0" t="0"/>
              <a:stretch/>
            </p:blipFill>
            <p:spPr>
              <a:xfrm>
                <a:off x="8728953" y="3261245"/>
                <a:ext cx="616537" cy="616537"/>
              </a:xfrm>
              <a:prstGeom prst="rect">
                <a:avLst/>
              </a:prstGeom>
              <a:noFill/>
              <a:ln cap="flat" cmpd="sng" w="9525">
                <a:solidFill>
                  <a:srgbClr val="00A8F3"/>
                </a:solidFill>
                <a:prstDash val="solid"/>
                <a:round/>
                <a:headEnd len="sm" w="sm" type="none"/>
                <a:tailEnd len="sm" w="sm" type="none"/>
              </a:ln>
            </p:spPr>
          </p:pic>
          <p:pic>
            <p:nvPicPr>
              <p:cNvPr descr="Texfor, Confederación de la Industria Textil | Sabadell" id="121" name="Google Shape;121;p2"/>
              <p:cNvPicPr preferRelativeResize="0"/>
              <p:nvPr/>
            </p:nvPicPr>
            <p:blipFill rotWithShape="1">
              <a:blip r:embed="rId5">
                <a:alphaModFix/>
              </a:blip>
              <a:srcRect b="0" l="0" r="0" t="0"/>
              <a:stretch/>
            </p:blipFill>
            <p:spPr>
              <a:xfrm>
                <a:off x="3008410" y="4120898"/>
                <a:ext cx="667058" cy="274446"/>
              </a:xfrm>
              <a:prstGeom prst="rect">
                <a:avLst/>
              </a:prstGeom>
              <a:noFill/>
              <a:ln cap="flat" cmpd="sng" w="9525">
                <a:solidFill>
                  <a:srgbClr val="00A8F3"/>
                </a:solidFill>
                <a:prstDash val="solid"/>
                <a:round/>
                <a:headEnd len="sm" w="sm" type="none"/>
                <a:tailEnd len="sm" w="sm" type="none"/>
              </a:ln>
            </p:spPr>
          </p:pic>
          <p:pic>
            <p:nvPicPr>
              <p:cNvPr descr="Logo e identità visiva | Università degli studi di Bergamo" id="122" name="Google Shape;122;p2"/>
              <p:cNvPicPr preferRelativeResize="0"/>
              <p:nvPr/>
            </p:nvPicPr>
            <p:blipFill rotWithShape="1">
              <a:blip r:embed="rId6">
                <a:alphaModFix/>
              </a:blip>
              <a:srcRect b="0" l="0" r="0" t="0"/>
              <a:stretch/>
            </p:blipFill>
            <p:spPr>
              <a:xfrm>
                <a:off x="5770722" y="2580984"/>
                <a:ext cx="521862" cy="452191"/>
              </a:xfrm>
              <a:prstGeom prst="rect">
                <a:avLst/>
              </a:prstGeom>
              <a:noFill/>
              <a:ln cap="flat" cmpd="sng" w="9525">
                <a:solidFill>
                  <a:srgbClr val="00A8F3"/>
                </a:solidFill>
                <a:prstDash val="solid"/>
                <a:round/>
                <a:headEnd len="sm" w="sm" type="none"/>
                <a:tailEnd len="sm" w="sm" type="none"/>
              </a:ln>
            </p:spPr>
          </p:pic>
          <p:pic>
            <p:nvPicPr>
              <p:cNvPr descr="CUEIM | Goforit" id="123" name="Google Shape;123;p2"/>
              <p:cNvPicPr preferRelativeResize="0"/>
              <p:nvPr/>
            </p:nvPicPr>
            <p:blipFill rotWithShape="1">
              <a:blip r:embed="rId7">
                <a:alphaModFix/>
              </a:blip>
              <a:srcRect b="0" l="0" r="0" t="0"/>
              <a:stretch/>
            </p:blipFill>
            <p:spPr>
              <a:xfrm>
                <a:off x="6353509" y="4074276"/>
                <a:ext cx="593488" cy="321067"/>
              </a:xfrm>
              <a:prstGeom prst="rect">
                <a:avLst/>
              </a:prstGeom>
              <a:noFill/>
              <a:ln cap="flat" cmpd="sng" w="9525">
                <a:solidFill>
                  <a:srgbClr val="00A8F3"/>
                </a:solidFill>
                <a:prstDash val="solid"/>
                <a:round/>
                <a:headEnd len="sm" w="sm" type="none"/>
                <a:tailEnd len="sm" w="sm" type="none"/>
              </a:ln>
            </p:spPr>
          </p:pic>
          <p:pic>
            <p:nvPicPr>
              <p:cNvPr descr="AFIL - Associazione Fabbrica Intelligente Lombardia - Kilometro Rosso" id="124" name="Google Shape;124;p2"/>
              <p:cNvPicPr preferRelativeResize="0"/>
              <p:nvPr/>
            </p:nvPicPr>
            <p:blipFill rotWithShape="1">
              <a:blip r:embed="rId8">
                <a:alphaModFix/>
              </a:blip>
              <a:srcRect b="0" l="0" r="0" t="0"/>
              <a:stretch/>
            </p:blipFill>
            <p:spPr>
              <a:xfrm>
                <a:off x="5965180" y="3123124"/>
                <a:ext cx="713589" cy="446389"/>
              </a:xfrm>
              <a:prstGeom prst="rect">
                <a:avLst/>
              </a:prstGeom>
              <a:noFill/>
              <a:ln cap="flat" cmpd="sng" w="9525">
                <a:solidFill>
                  <a:srgbClr val="00A8F3"/>
                </a:solidFill>
                <a:prstDash val="solid"/>
                <a:round/>
                <a:headEnd len="sm" w="sm" type="none"/>
                <a:tailEnd len="sm" w="sm" type="none"/>
              </a:ln>
            </p:spPr>
          </p:pic>
          <p:pic>
            <p:nvPicPr>
              <p:cNvPr id="125" name="Google Shape;125;p2"/>
              <p:cNvPicPr preferRelativeResize="0"/>
              <p:nvPr/>
            </p:nvPicPr>
            <p:blipFill rotWithShape="1">
              <a:blip r:embed="rId9">
                <a:alphaModFix/>
              </a:blip>
              <a:srcRect b="0" l="0" r="0" t="0"/>
              <a:stretch/>
            </p:blipFill>
            <p:spPr>
              <a:xfrm>
                <a:off x="3360927" y="3712153"/>
                <a:ext cx="855306" cy="331257"/>
              </a:xfrm>
              <a:prstGeom prst="rect">
                <a:avLst/>
              </a:prstGeom>
              <a:noFill/>
              <a:ln cap="flat" cmpd="sng" w="9525">
                <a:solidFill>
                  <a:srgbClr val="00A8F3"/>
                </a:solidFill>
                <a:prstDash val="solid"/>
                <a:round/>
                <a:headEnd len="sm" w="sm" type="none"/>
                <a:tailEnd len="sm" w="sm" type="none"/>
              </a:ln>
            </p:spPr>
          </p:pic>
          <p:pic>
            <p:nvPicPr>
              <p:cNvPr descr="Centre for Research and Technology Hellas - CERTH - POLIS Network" id="126" name="Google Shape;126;p2"/>
              <p:cNvPicPr preferRelativeResize="0"/>
              <p:nvPr/>
            </p:nvPicPr>
            <p:blipFill rotWithShape="1">
              <a:blip r:embed="rId10">
                <a:alphaModFix/>
              </a:blip>
              <a:srcRect b="0" l="0" r="0" t="0"/>
              <a:stretch/>
            </p:blipFill>
            <p:spPr>
              <a:xfrm>
                <a:off x="8461700" y="4395343"/>
                <a:ext cx="1133313" cy="334387"/>
              </a:xfrm>
              <a:prstGeom prst="rect">
                <a:avLst/>
              </a:prstGeom>
              <a:noFill/>
              <a:ln cap="flat" cmpd="sng" w="9525">
                <a:solidFill>
                  <a:srgbClr val="00A8F3"/>
                </a:solidFill>
                <a:prstDash val="solid"/>
                <a:round/>
                <a:headEnd len="sm" w="sm" type="none"/>
                <a:tailEnd len="sm" w="sm" type="none"/>
              </a:ln>
            </p:spPr>
          </p:pic>
          <p:pic>
            <p:nvPicPr>
              <p:cNvPr descr="logo vectoriel Université Claude Bernard Lyon 1 – Logotheque vectorielle" id="127" name="Google Shape;127;p2"/>
              <p:cNvPicPr preferRelativeResize="0"/>
              <p:nvPr/>
            </p:nvPicPr>
            <p:blipFill rotWithShape="1">
              <a:blip r:embed="rId11">
                <a:alphaModFix/>
              </a:blip>
              <a:srcRect b="25674" l="5873" r="9364" t="26826"/>
              <a:stretch/>
            </p:blipFill>
            <p:spPr>
              <a:xfrm>
                <a:off x="3201194" y="2779923"/>
                <a:ext cx="1168232" cy="323780"/>
              </a:xfrm>
              <a:prstGeom prst="rect">
                <a:avLst/>
              </a:prstGeom>
              <a:noFill/>
              <a:ln cap="flat" cmpd="sng" w="9525">
                <a:solidFill>
                  <a:srgbClr val="00A8F3"/>
                </a:solidFill>
                <a:prstDash val="solid"/>
                <a:round/>
                <a:headEnd len="sm" w="sm" type="none"/>
                <a:tailEnd len="sm" w="sm" type="none"/>
              </a:ln>
            </p:spPr>
          </p:pic>
          <p:pic>
            <p:nvPicPr>
              <p:cNvPr descr="Pôle de compétitivité des caoutchoucs, plastiques et composites - Polymeris" id="128" name="Google Shape;128;p2"/>
              <p:cNvPicPr preferRelativeResize="0"/>
              <p:nvPr/>
            </p:nvPicPr>
            <p:blipFill rotWithShape="1">
              <a:blip r:embed="rId12">
                <a:alphaModFix/>
              </a:blip>
              <a:srcRect b="0" l="0" r="0" t="0"/>
              <a:stretch/>
            </p:blipFill>
            <p:spPr>
              <a:xfrm>
                <a:off x="4403657" y="2489826"/>
                <a:ext cx="1085489" cy="282227"/>
              </a:xfrm>
              <a:prstGeom prst="rect">
                <a:avLst/>
              </a:prstGeom>
              <a:noFill/>
              <a:ln cap="flat" cmpd="sng" w="9525">
                <a:solidFill>
                  <a:srgbClr val="00A8F3"/>
                </a:solidFill>
                <a:prstDash val="solid"/>
                <a:round/>
                <a:headEnd len="sm" w="sm" type="none"/>
                <a:tailEnd len="sm" w="sm" type="none"/>
              </a:ln>
            </p:spPr>
          </p:pic>
          <p:pic>
            <p:nvPicPr>
              <p:cNvPr descr="Regional Development Fund of Western Macedonia - finMED - GGCP" id="129" name="Google Shape;129;p2"/>
              <p:cNvPicPr preferRelativeResize="0"/>
              <p:nvPr/>
            </p:nvPicPr>
            <p:blipFill rotWithShape="1">
              <a:blip r:embed="rId13">
                <a:alphaModFix/>
              </a:blip>
              <a:srcRect b="0" l="0" r="0" t="0"/>
              <a:stretch/>
            </p:blipFill>
            <p:spPr>
              <a:xfrm>
                <a:off x="7067465" y="4873789"/>
                <a:ext cx="1394235" cy="293523"/>
              </a:xfrm>
              <a:prstGeom prst="rect">
                <a:avLst/>
              </a:prstGeom>
              <a:noFill/>
              <a:ln cap="flat" cmpd="sng" w="9525">
                <a:solidFill>
                  <a:srgbClr val="00A8F3"/>
                </a:solidFill>
                <a:prstDash val="solid"/>
                <a:round/>
                <a:headEnd len="sm" w="sm" type="none"/>
                <a:tailEnd len="sm" w="sm" type="none"/>
              </a:ln>
            </p:spPr>
          </p:pic>
          <p:cxnSp>
            <p:nvCxnSpPr>
              <p:cNvPr id="130" name="Google Shape;130;p2"/>
              <p:cNvCxnSpPr>
                <a:stCxn id="121" idx="3"/>
              </p:cNvCxnSpPr>
              <p:nvPr/>
            </p:nvCxnSpPr>
            <p:spPr>
              <a:xfrm>
                <a:off x="3675468" y="4258121"/>
                <a:ext cx="306300" cy="0"/>
              </a:xfrm>
              <a:prstGeom prst="straightConnector1">
                <a:avLst/>
              </a:prstGeom>
              <a:noFill/>
              <a:ln cap="flat" cmpd="sng" w="19050">
                <a:solidFill>
                  <a:srgbClr val="00A8F3"/>
                </a:solidFill>
                <a:prstDash val="solid"/>
                <a:miter lim="800000"/>
                <a:headEnd len="sm" w="sm" type="none"/>
                <a:tailEnd len="sm" w="sm" type="none"/>
              </a:ln>
            </p:spPr>
          </p:cxnSp>
          <p:cxnSp>
            <p:nvCxnSpPr>
              <p:cNvPr id="131" name="Google Shape;131;p2"/>
              <p:cNvCxnSpPr/>
              <p:nvPr/>
            </p:nvCxnSpPr>
            <p:spPr>
              <a:xfrm>
                <a:off x="3788580" y="4043410"/>
                <a:ext cx="193275" cy="191399"/>
              </a:xfrm>
              <a:prstGeom prst="straightConnector1">
                <a:avLst/>
              </a:prstGeom>
              <a:noFill/>
              <a:ln cap="flat" cmpd="sng" w="19050">
                <a:solidFill>
                  <a:srgbClr val="00A8F3"/>
                </a:solidFill>
                <a:prstDash val="solid"/>
                <a:miter lim="800000"/>
                <a:headEnd len="sm" w="sm" type="none"/>
                <a:tailEnd len="sm" w="sm" type="none"/>
              </a:ln>
            </p:spPr>
          </p:cxnSp>
          <p:cxnSp>
            <p:nvCxnSpPr>
              <p:cNvPr id="132" name="Google Shape;132;p2"/>
              <p:cNvCxnSpPr>
                <a:stCxn id="127" idx="3"/>
              </p:cNvCxnSpPr>
              <p:nvPr/>
            </p:nvCxnSpPr>
            <p:spPr>
              <a:xfrm>
                <a:off x="4369426" y="2941813"/>
                <a:ext cx="345300" cy="91500"/>
              </a:xfrm>
              <a:prstGeom prst="straightConnector1">
                <a:avLst/>
              </a:prstGeom>
              <a:noFill/>
              <a:ln cap="flat" cmpd="sng" w="19050">
                <a:solidFill>
                  <a:srgbClr val="00A8F3"/>
                </a:solidFill>
                <a:prstDash val="solid"/>
                <a:miter lim="800000"/>
                <a:headEnd len="sm" w="sm" type="none"/>
                <a:tailEnd len="sm" w="sm" type="none"/>
              </a:ln>
            </p:spPr>
          </p:cxnSp>
          <p:cxnSp>
            <p:nvCxnSpPr>
              <p:cNvPr id="133" name="Google Shape;133;p2"/>
              <p:cNvCxnSpPr>
                <a:stCxn id="128" idx="2"/>
              </p:cNvCxnSpPr>
              <p:nvPr/>
            </p:nvCxnSpPr>
            <p:spPr>
              <a:xfrm flipH="1">
                <a:off x="4760102" y="2772053"/>
                <a:ext cx="186300" cy="169800"/>
              </a:xfrm>
              <a:prstGeom prst="straightConnector1">
                <a:avLst/>
              </a:prstGeom>
              <a:noFill/>
              <a:ln cap="flat" cmpd="sng" w="19050">
                <a:solidFill>
                  <a:srgbClr val="00A8F3"/>
                </a:solidFill>
                <a:prstDash val="solid"/>
                <a:miter lim="800000"/>
                <a:headEnd len="sm" w="sm" type="none"/>
                <a:tailEnd len="sm" w="sm" type="none"/>
              </a:ln>
            </p:spPr>
          </p:cxnSp>
          <p:cxnSp>
            <p:nvCxnSpPr>
              <p:cNvPr id="134" name="Google Shape;134;p2"/>
              <p:cNvCxnSpPr>
                <a:stCxn id="122" idx="1"/>
              </p:cNvCxnSpPr>
              <p:nvPr/>
            </p:nvCxnSpPr>
            <p:spPr>
              <a:xfrm flipH="1">
                <a:off x="5489022" y="2807080"/>
                <a:ext cx="281700" cy="296700"/>
              </a:xfrm>
              <a:prstGeom prst="straightConnector1">
                <a:avLst/>
              </a:prstGeom>
              <a:noFill/>
              <a:ln cap="flat" cmpd="sng" w="19050">
                <a:solidFill>
                  <a:srgbClr val="00A8F3"/>
                </a:solidFill>
                <a:prstDash val="solid"/>
                <a:miter lim="800000"/>
                <a:headEnd len="sm" w="sm" type="none"/>
                <a:tailEnd len="sm" w="sm" type="none"/>
              </a:ln>
            </p:spPr>
          </p:cxnSp>
          <p:cxnSp>
            <p:nvCxnSpPr>
              <p:cNvPr id="135" name="Google Shape;135;p2"/>
              <p:cNvCxnSpPr>
                <a:stCxn id="124" idx="1"/>
              </p:cNvCxnSpPr>
              <p:nvPr/>
            </p:nvCxnSpPr>
            <p:spPr>
              <a:xfrm rot="10800000">
                <a:off x="5551180" y="3167818"/>
                <a:ext cx="414000" cy="178500"/>
              </a:xfrm>
              <a:prstGeom prst="straightConnector1">
                <a:avLst/>
              </a:prstGeom>
              <a:noFill/>
              <a:ln cap="flat" cmpd="sng" w="19050">
                <a:solidFill>
                  <a:srgbClr val="00A8F3"/>
                </a:solidFill>
                <a:prstDash val="solid"/>
                <a:miter lim="800000"/>
                <a:headEnd len="sm" w="sm" type="none"/>
                <a:tailEnd len="sm" w="sm" type="none"/>
              </a:ln>
            </p:spPr>
          </p:cxnSp>
          <p:cxnSp>
            <p:nvCxnSpPr>
              <p:cNvPr id="136" name="Google Shape;136;p2"/>
              <p:cNvCxnSpPr>
                <a:stCxn id="123" idx="1"/>
              </p:cNvCxnSpPr>
              <p:nvPr/>
            </p:nvCxnSpPr>
            <p:spPr>
              <a:xfrm rot="10800000">
                <a:off x="6096109" y="4139110"/>
                <a:ext cx="257400" cy="95700"/>
              </a:xfrm>
              <a:prstGeom prst="straightConnector1">
                <a:avLst/>
              </a:prstGeom>
              <a:noFill/>
              <a:ln cap="flat" cmpd="sng" w="19050">
                <a:solidFill>
                  <a:srgbClr val="00A8F3"/>
                </a:solidFill>
                <a:prstDash val="solid"/>
                <a:miter lim="800000"/>
                <a:headEnd len="sm" w="sm" type="none"/>
                <a:tailEnd len="sm" w="sm" type="none"/>
              </a:ln>
            </p:spPr>
          </p:cxnSp>
          <p:cxnSp>
            <p:nvCxnSpPr>
              <p:cNvPr id="137" name="Google Shape;137;p2"/>
              <p:cNvCxnSpPr>
                <a:stCxn id="120" idx="2"/>
              </p:cNvCxnSpPr>
              <p:nvPr/>
            </p:nvCxnSpPr>
            <p:spPr>
              <a:xfrm flipH="1">
                <a:off x="8949322" y="3877782"/>
                <a:ext cx="87900" cy="196500"/>
              </a:xfrm>
              <a:prstGeom prst="straightConnector1">
                <a:avLst/>
              </a:prstGeom>
              <a:noFill/>
              <a:ln cap="flat" cmpd="sng" w="19050">
                <a:solidFill>
                  <a:srgbClr val="00A8F3"/>
                </a:solidFill>
                <a:prstDash val="solid"/>
                <a:miter lim="800000"/>
                <a:headEnd len="sm" w="sm" type="none"/>
                <a:tailEnd len="sm" w="sm" type="none"/>
              </a:ln>
            </p:spPr>
          </p:cxnSp>
          <p:cxnSp>
            <p:nvCxnSpPr>
              <p:cNvPr id="138" name="Google Shape;138;p2"/>
              <p:cNvCxnSpPr>
                <a:stCxn id="126" idx="1"/>
              </p:cNvCxnSpPr>
              <p:nvPr/>
            </p:nvCxnSpPr>
            <p:spPr>
              <a:xfrm rot="10800000">
                <a:off x="8288000" y="4494437"/>
                <a:ext cx="173700" cy="68100"/>
              </a:xfrm>
              <a:prstGeom prst="straightConnector1">
                <a:avLst/>
              </a:prstGeom>
              <a:noFill/>
              <a:ln cap="flat" cmpd="sng" w="19050">
                <a:solidFill>
                  <a:srgbClr val="00A8F3"/>
                </a:solidFill>
                <a:prstDash val="solid"/>
                <a:miter lim="800000"/>
                <a:headEnd len="sm" w="sm" type="none"/>
                <a:tailEnd len="sm" w="sm" type="none"/>
              </a:ln>
            </p:spPr>
          </p:cxnSp>
          <p:cxnSp>
            <p:nvCxnSpPr>
              <p:cNvPr id="139" name="Google Shape;139;p2"/>
              <p:cNvCxnSpPr>
                <a:endCxn id="129" idx="0"/>
              </p:cNvCxnSpPr>
              <p:nvPr/>
            </p:nvCxnSpPr>
            <p:spPr>
              <a:xfrm flipH="1">
                <a:off x="7764583" y="4630489"/>
                <a:ext cx="211200" cy="243300"/>
              </a:xfrm>
              <a:prstGeom prst="straightConnector1">
                <a:avLst/>
              </a:prstGeom>
              <a:noFill/>
              <a:ln cap="flat" cmpd="sng" w="19050">
                <a:solidFill>
                  <a:srgbClr val="00A8F3"/>
                </a:solidFill>
                <a:prstDash val="solid"/>
                <a:miter lim="800000"/>
                <a:headEnd len="sm" w="sm" type="none"/>
                <a:tailEnd len="sm" w="sm" type="none"/>
              </a:ln>
            </p:spPr>
          </p:cxnSp>
        </p:grpSp>
      </p:grpSp>
      <p:pic>
        <p:nvPicPr>
          <p:cNvPr descr="A black background with blue and grey text&#10;&#10;Description automatically generated" id="140" name="Google Shape;140;p2"/>
          <p:cNvPicPr preferRelativeResize="0"/>
          <p:nvPr/>
        </p:nvPicPr>
        <p:blipFill rotWithShape="1">
          <a:blip r:embed="rId14">
            <a:alphaModFix/>
          </a:blip>
          <a:srcRect b="0" l="0" r="0" t="0"/>
          <a:stretch/>
        </p:blipFill>
        <p:spPr>
          <a:xfrm>
            <a:off x="1035268" y="6331060"/>
            <a:ext cx="820420" cy="359410"/>
          </a:xfrm>
          <a:prstGeom prst="rect">
            <a:avLst/>
          </a:prstGeom>
          <a:noFill/>
          <a:ln>
            <a:noFill/>
          </a:ln>
        </p:spPr>
      </p:pic>
      <p:pic>
        <p:nvPicPr>
          <p:cNvPr descr="A blue and white logo&#10;&#10;Description automatically generated" id="141" name="Google Shape;141;p2"/>
          <p:cNvPicPr preferRelativeResize="0"/>
          <p:nvPr/>
        </p:nvPicPr>
        <p:blipFill rotWithShape="1">
          <a:blip r:embed="rId15">
            <a:alphaModFix/>
          </a:blip>
          <a:srcRect b="0" l="0" r="0" t="0"/>
          <a:stretch/>
        </p:blipFill>
        <p:spPr>
          <a:xfrm>
            <a:off x="7519240" y="6240890"/>
            <a:ext cx="637540" cy="431800"/>
          </a:xfrm>
          <a:prstGeom prst="rect">
            <a:avLst/>
          </a:prstGeom>
          <a:noFill/>
          <a:ln>
            <a:noFill/>
          </a:ln>
        </p:spPr>
      </p:pic>
      <p:pic>
        <p:nvPicPr>
          <p:cNvPr descr="A black and blue text&#10;&#10;Description automatically generated" id="142" name="Google Shape;142;p2"/>
          <p:cNvPicPr preferRelativeResize="0"/>
          <p:nvPr/>
        </p:nvPicPr>
        <p:blipFill rotWithShape="1">
          <a:blip r:embed="rId16">
            <a:alphaModFix/>
          </a:blip>
          <a:srcRect b="0" l="0" r="0" t="0"/>
          <a:stretch/>
        </p:blipFill>
        <p:spPr>
          <a:xfrm>
            <a:off x="8441152" y="6296135"/>
            <a:ext cx="1530985" cy="359410"/>
          </a:xfrm>
          <a:prstGeom prst="rect">
            <a:avLst/>
          </a:prstGeom>
          <a:noFill/>
          <a:ln>
            <a:noFill/>
          </a:ln>
        </p:spPr>
      </p:pic>
      <p:pic>
        <p:nvPicPr>
          <p:cNvPr descr="A black sign with blue text&#10;&#10;Description automatically generated" id="143" name="Google Shape;143;p2"/>
          <p:cNvPicPr preferRelativeResize="0"/>
          <p:nvPr/>
        </p:nvPicPr>
        <p:blipFill rotWithShape="1">
          <a:blip r:embed="rId17">
            <a:alphaModFix/>
          </a:blip>
          <a:srcRect b="0" l="0" r="0" t="0"/>
          <a:stretch/>
        </p:blipFill>
        <p:spPr>
          <a:xfrm>
            <a:off x="10256510" y="6349541"/>
            <a:ext cx="1188085" cy="215900"/>
          </a:xfrm>
          <a:prstGeom prst="rect">
            <a:avLst/>
          </a:prstGeom>
          <a:noFill/>
          <a:ln>
            <a:noFill/>
          </a:ln>
        </p:spPr>
      </p:pic>
      <p:pic>
        <p:nvPicPr>
          <p:cNvPr descr="A blue and white logo&#10;&#10;Description automatically generated" id="144" name="Google Shape;144;p2"/>
          <p:cNvPicPr preferRelativeResize="0"/>
          <p:nvPr/>
        </p:nvPicPr>
        <p:blipFill rotWithShape="1">
          <a:blip r:embed="rId18">
            <a:alphaModFix/>
          </a:blip>
          <a:srcRect b="0" l="0" r="0" t="0"/>
          <a:stretch/>
        </p:blipFill>
        <p:spPr>
          <a:xfrm>
            <a:off x="2140060" y="6383765"/>
            <a:ext cx="617220" cy="215900"/>
          </a:xfrm>
          <a:prstGeom prst="rect">
            <a:avLst/>
          </a:prstGeom>
          <a:noFill/>
          <a:ln>
            <a:noFill/>
          </a:ln>
        </p:spPr>
      </p:pic>
      <p:pic>
        <p:nvPicPr>
          <p:cNvPr descr="A black text on a white background&#10;&#10;Description automatically generated" id="145" name="Google Shape;145;p2"/>
          <p:cNvPicPr preferRelativeResize="0"/>
          <p:nvPr/>
        </p:nvPicPr>
        <p:blipFill rotWithShape="1">
          <a:blip r:embed="rId19">
            <a:alphaModFix/>
          </a:blip>
          <a:srcRect b="0" l="0" r="0" t="0"/>
          <a:stretch/>
        </p:blipFill>
        <p:spPr>
          <a:xfrm>
            <a:off x="3041652" y="6365350"/>
            <a:ext cx="869315" cy="251460"/>
          </a:xfrm>
          <a:prstGeom prst="rect">
            <a:avLst/>
          </a:prstGeom>
          <a:noFill/>
          <a:ln>
            <a:noFill/>
          </a:ln>
        </p:spPr>
      </p:pic>
      <p:pic>
        <p:nvPicPr>
          <p:cNvPr descr="A blue and green text on a black background&#10;&#10;Description automatically generated" id="146" name="Google Shape;146;p2"/>
          <p:cNvPicPr preferRelativeResize="0"/>
          <p:nvPr/>
        </p:nvPicPr>
        <p:blipFill rotWithShape="1">
          <a:blip r:embed="rId20">
            <a:alphaModFix/>
          </a:blip>
          <a:srcRect b="0" l="0" r="0" t="0"/>
          <a:stretch/>
        </p:blipFill>
        <p:spPr>
          <a:xfrm>
            <a:off x="4195339" y="6294865"/>
            <a:ext cx="904240" cy="395605"/>
          </a:xfrm>
          <a:prstGeom prst="rect">
            <a:avLst/>
          </a:prstGeom>
          <a:noFill/>
          <a:ln>
            <a:noFill/>
          </a:ln>
        </p:spPr>
      </p:pic>
      <p:pic>
        <p:nvPicPr>
          <p:cNvPr descr="A black background with a black square&#10;&#10;Description automatically generated with medium confidence" id="147" name="Google Shape;147;p2"/>
          <p:cNvPicPr preferRelativeResize="0"/>
          <p:nvPr/>
        </p:nvPicPr>
        <p:blipFill rotWithShape="1">
          <a:blip r:embed="rId21">
            <a:alphaModFix/>
          </a:blip>
          <a:srcRect b="0" l="0" r="0" t="0"/>
          <a:stretch/>
        </p:blipFill>
        <p:spPr>
          <a:xfrm>
            <a:off x="5383951" y="6383130"/>
            <a:ext cx="781685" cy="215900"/>
          </a:xfrm>
          <a:prstGeom prst="rect">
            <a:avLst/>
          </a:prstGeom>
          <a:noFill/>
          <a:ln>
            <a:noFill/>
          </a:ln>
        </p:spPr>
      </p:pic>
      <p:pic>
        <p:nvPicPr>
          <p:cNvPr descr="A logo with green circles and text&#10;&#10;Description automatically generated" id="148" name="Google Shape;148;p2"/>
          <p:cNvPicPr preferRelativeResize="0"/>
          <p:nvPr/>
        </p:nvPicPr>
        <p:blipFill rotWithShape="1">
          <a:blip r:embed="rId22">
            <a:alphaModFix/>
          </a:blip>
          <a:srcRect b="0" l="0" r="0" t="0"/>
          <a:stretch/>
        </p:blipFill>
        <p:spPr>
          <a:xfrm>
            <a:off x="6450008" y="6331695"/>
            <a:ext cx="784860" cy="323850"/>
          </a:xfrm>
          <a:prstGeom prst="rect">
            <a:avLst/>
          </a:prstGeom>
          <a:noFill/>
          <a:ln>
            <a:noFill/>
          </a:ln>
        </p:spPr>
      </p:pic>
      <p:sp>
        <p:nvSpPr>
          <p:cNvPr id="149" name="Google Shape;149;p2"/>
          <p:cNvSpPr txBox="1"/>
          <p:nvPr/>
        </p:nvSpPr>
        <p:spPr>
          <a:xfrm>
            <a:off x="1015489" y="6026796"/>
            <a:ext cx="27018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it-IT" sz="1200" u="none" cap="none" strike="noStrike">
                <a:solidFill>
                  <a:srgbClr val="0070C0"/>
                </a:solidFill>
                <a:latin typeface="Montserrat"/>
                <a:ea typeface="Montserrat"/>
                <a:cs typeface="Montserrat"/>
                <a:sym typeface="Montserrat"/>
              </a:rPr>
              <a:t>Associated partners:</a:t>
            </a:r>
            <a:endParaRPr/>
          </a:p>
        </p:txBody>
      </p:sp>
      <p:pic>
        <p:nvPicPr>
          <p:cNvPr id="150" name="Google Shape;150;p2"/>
          <p:cNvPicPr preferRelativeResize="0"/>
          <p:nvPr/>
        </p:nvPicPr>
        <p:blipFill rotWithShape="1">
          <a:blip r:embed="rId23">
            <a:alphaModFix/>
          </a:blip>
          <a:srcRect b="0" l="0" r="0" t="0"/>
          <a:stretch/>
        </p:blipFill>
        <p:spPr>
          <a:xfrm>
            <a:off x="2194092" y="233127"/>
            <a:ext cx="7943088" cy="963168"/>
          </a:xfrm>
          <a:prstGeom prst="rect">
            <a:avLst/>
          </a:prstGeom>
          <a:noFill/>
          <a:ln>
            <a:noFill/>
          </a:ln>
        </p:spPr>
      </p:pic>
      <p:sp>
        <p:nvSpPr>
          <p:cNvPr id="151" name="Google Shape;151;p2"/>
          <p:cNvSpPr txBox="1"/>
          <p:nvPr/>
        </p:nvSpPr>
        <p:spPr>
          <a:xfrm>
            <a:off x="2191581" y="1110605"/>
            <a:ext cx="84985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44094"/>
              </a:buClr>
              <a:buSzPts val="1800"/>
              <a:buFont typeface="Montserrat"/>
              <a:buNone/>
            </a:pPr>
            <a:r>
              <a:rPr b="0" i="0" lang="it-IT" sz="1800" u="none" cap="none" strike="noStrike">
                <a:solidFill>
                  <a:srgbClr val="144094"/>
                </a:solidFill>
                <a:latin typeface="Montserrat"/>
                <a:ea typeface="Montserrat"/>
                <a:cs typeface="Montserrat"/>
                <a:sym typeface="Montserrat"/>
              </a:rPr>
              <a:t>Green and Resilient European Excellence Network for Smart MED SMEs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
          <p:cNvSpPr txBox="1"/>
          <p:nvPr>
            <p:ph idx="1" type="body"/>
          </p:nvPr>
        </p:nvSpPr>
        <p:spPr>
          <a:xfrm>
            <a:off x="838201" y="1825625"/>
            <a:ext cx="5257800" cy="4351338"/>
          </a:xfrm>
          <a:prstGeom prst="rect">
            <a:avLst/>
          </a:prstGeom>
          <a:noFill/>
          <a:ln>
            <a:noFill/>
          </a:ln>
        </p:spPr>
        <p:txBody>
          <a:bodyPr anchorCtr="0" anchor="t" bIns="45700" lIns="91425" spcFirstLastPara="1" rIns="91425" wrap="square" tIns="45700">
            <a:normAutofit/>
          </a:bodyPr>
          <a:lstStyle/>
          <a:p>
            <a:pPr indent="0" lvl="0" marL="0" rtl="0" algn="l">
              <a:lnSpc>
                <a:spcPct val="114000"/>
              </a:lnSpc>
              <a:spcBef>
                <a:spcPts val="0"/>
              </a:spcBef>
              <a:spcAft>
                <a:spcPts val="0"/>
              </a:spcAft>
              <a:buClr>
                <a:srgbClr val="144094"/>
              </a:buClr>
              <a:buSzPts val="2000"/>
              <a:buNone/>
            </a:pPr>
            <a:r>
              <a:rPr lang="it-IT" sz="2000">
                <a:solidFill>
                  <a:srgbClr val="144094"/>
                </a:solidFill>
              </a:rPr>
              <a:t>Develop, test, and make transferable </a:t>
            </a:r>
            <a:br>
              <a:rPr lang="it-IT" sz="2000">
                <a:solidFill>
                  <a:srgbClr val="144094"/>
                </a:solidFill>
              </a:rPr>
            </a:br>
            <a:r>
              <a:rPr lang="it-IT" sz="2000">
                <a:solidFill>
                  <a:srgbClr val="144094"/>
                </a:solidFill>
              </a:rPr>
              <a:t>the </a:t>
            </a:r>
            <a:r>
              <a:rPr b="1" lang="it-IT" sz="2000">
                <a:solidFill>
                  <a:srgbClr val="144094"/>
                </a:solidFill>
              </a:rPr>
              <a:t>GREENSMARTMED methodology and toolkit</a:t>
            </a:r>
            <a:r>
              <a:rPr lang="it-IT" sz="2000">
                <a:solidFill>
                  <a:srgbClr val="144094"/>
                </a:solidFill>
              </a:rPr>
              <a:t>, aiming at enhancing </a:t>
            </a:r>
            <a:r>
              <a:rPr b="1" lang="it-IT" sz="2000">
                <a:solidFill>
                  <a:srgbClr val="144094"/>
                </a:solidFill>
              </a:rPr>
              <a:t>transregional cooperation among QHs stakeholders </a:t>
            </a:r>
            <a:r>
              <a:rPr lang="it-IT" sz="2000">
                <a:solidFill>
                  <a:srgbClr val="144094"/>
                </a:solidFill>
              </a:rPr>
              <a:t>to create a </a:t>
            </a:r>
            <a:r>
              <a:rPr b="1" lang="it-IT" sz="2000">
                <a:solidFill>
                  <a:srgbClr val="144094"/>
                </a:solidFill>
              </a:rPr>
              <a:t>European community</a:t>
            </a:r>
            <a:r>
              <a:rPr lang="it-IT" sz="2000">
                <a:solidFill>
                  <a:srgbClr val="144094"/>
                </a:solidFill>
              </a:rPr>
              <a:t> bringing innovation in </a:t>
            </a:r>
            <a:r>
              <a:rPr b="1" lang="it-IT" sz="2000">
                <a:solidFill>
                  <a:srgbClr val="144094"/>
                </a:solidFill>
              </a:rPr>
              <a:t>green manufacturing</a:t>
            </a:r>
            <a:r>
              <a:rPr lang="it-IT" sz="2000">
                <a:solidFill>
                  <a:srgbClr val="144094"/>
                </a:solidFill>
              </a:rPr>
              <a:t>, contributing to the </a:t>
            </a:r>
            <a:r>
              <a:rPr b="1" lang="it-IT" sz="2000">
                <a:solidFill>
                  <a:srgbClr val="144094"/>
                </a:solidFill>
              </a:rPr>
              <a:t>RIS3 </a:t>
            </a:r>
            <a:r>
              <a:rPr lang="it-IT" sz="2000">
                <a:solidFill>
                  <a:srgbClr val="144094"/>
                </a:solidFill>
              </a:rPr>
              <a:t>implementation with a value chain perspective, and </a:t>
            </a:r>
            <a:r>
              <a:rPr b="1" lang="it-IT" sz="2000">
                <a:solidFill>
                  <a:srgbClr val="144094"/>
                </a:solidFill>
              </a:rPr>
              <a:t>helping SMEs to turn sustainability challenges into business development opportunities</a:t>
            </a:r>
            <a:r>
              <a:rPr lang="it-IT" sz="2000">
                <a:solidFill>
                  <a:srgbClr val="144094"/>
                </a:solidFill>
              </a:rPr>
              <a:t>.</a:t>
            </a:r>
            <a:endParaRPr sz="2000">
              <a:solidFill>
                <a:srgbClr val="144094"/>
              </a:solidFill>
            </a:endParaRPr>
          </a:p>
        </p:txBody>
      </p:sp>
      <p:grpSp>
        <p:nvGrpSpPr>
          <p:cNvPr id="158" name="Google Shape;158;p3"/>
          <p:cNvGrpSpPr/>
          <p:nvPr/>
        </p:nvGrpSpPr>
        <p:grpSpPr>
          <a:xfrm>
            <a:off x="5539386" y="2023622"/>
            <a:ext cx="7228545" cy="3955344"/>
            <a:chOff x="1957436" y="2367089"/>
            <a:chExt cx="4972491" cy="2570431"/>
          </a:xfrm>
        </p:grpSpPr>
        <p:grpSp>
          <p:nvGrpSpPr>
            <p:cNvPr id="159" name="Google Shape;159;p3"/>
            <p:cNvGrpSpPr/>
            <p:nvPr/>
          </p:nvGrpSpPr>
          <p:grpSpPr>
            <a:xfrm>
              <a:off x="1957436" y="2643580"/>
              <a:ext cx="4972491" cy="2293940"/>
              <a:chOff x="182828" y="920796"/>
              <a:chExt cx="8577395" cy="3808410"/>
            </a:xfrm>
          </p:grpSpPr>
          <p:sp>
            <p:nvSpPr>
              <p:cNvPr id="160" name="Google Shape;160;p3"/>
              <p:cNvSpPr/>
              <p:nvPr/>
            </p:nvSpPr>
            <p:spPr>
              <a:xfrm>
                <a:off x="3861302" y="920796"/>
                <a:ext cx="944228" cy="1299836"/>
              </a:xfrm>
              <a:custGeom>
                <a:rect b="b" l="l" r="r" t="t"/>
                <a:pathLst>
                  <a:path extrusionOk="0" h="1733114" w="1258970">
                    <a:moveTo>
                      <a:pt x="490265" y="1058"/>
                    </a:moveTo>
                    <a:cubicBezTo>
                      <a:pt x="498989" y="-1126"/>
                      <a:pt x="508547" y="19"/>
                      <a:pt x="516870" y="5009"/>
                    </a:cubicBezTo>
                    <a:lnTo>
                      <a:pt x="979687" y="282529"/>
                    </a:lnTo>
                    <a:cubicBezTo>
                      <a:pt x="1251940" y="445780"/>
                      <a:pt x="1340303" y="798827"/>
                      <a:pt x="1177052" y="1071080"/>
                    </a:cubicBezTo>
                    <a:lnTo>
                      <a:pt x="790314" y="1716039"/>
                    </a:lnTo>
                    <a:cubicBezTo>
                      <a:pt x="780332" y="1732685"/>
                      <a:pt x="758747" y="1738087"/>
                      <a:pt x="742101" y="1728106"/>
                    </a:cubicBezTo>
                    <a:lnTo>
                      <a:pt x="279283" y="1450586"/>
                    </a:lnTo>
                    <a:cubicBezTo>
                      <a:pt x="7031" y="1287334"/>
                      <a:pt x="-81333" y="934288"/>
                      <a:pt x="81919" y="662035"/>
                    </a:cubicBezTo>
                    <a:lnTo>
                      <a:pt x="468657" y="17076"/>
                    </a:lnTo>
                    <a:cubicBezTo>
                      <a:pt x="473648" y="8754"/>
                      <a:pt x="481540" y="3241"/>
                      <a:pt x="490265" y="1058"/>
                    </a:cubicBezTo>
                    <a:close/>
                  </a:path>
                </a:pathLst>
              </a:custGeom>
              <a:solidFill>
                <a:srgbClr val="0084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161" name="Google Shape;161;p3"/>
              <p:cNvSpPr/>
              <p:nvPr/>
            </p:nvSpPr>
            <p:spPr>
              <a:xfrm>
                <a:off x="5642951" y="3395294"/>
                <a:ext cx="741300" cy="536583"/>
              </a:xfrm>
              <a:custGeom>
                <a:rect b="b" l="l" r="r" t="t"/>
                <a:pathLst>
                  <a:path extrusionOk="0" h="715444" w="988400">
                    <a:moveTo>
                      <a:pt x="567040" y="152"/>
                    </a:moveTo>
                    <a:cubicBezTo>
                      <a:pt x="668972" y="3296"/>
                      <a:pt x="767573" y="55370"/>
                      <a:pt x="826129" y="148083"/>
                    </a:cubicBezTo>
                    <a:lnTo>
                      <a:pt x="985397" y="400255"/>
                    </a:lnTo>
                    <a:cubicBezTo>
                      <a:pt x="991125" y="409325"/>
                      <a:pt x="988416" y="421321"/>
                      <a:pt x="979347" y="427049"/>
                    </a:cubicBezTo>
                    <a:lnTo>
                      <a:pt x="600506" y="666318"/>
                    </a:lnTo>
                    <a:cubicBezTo>
                      <a:pt x="452166" y="760007"/>
                      <a:pt x="255960" y="715703"/>
                      <a:pt x="162271" y="567362"/>
                    </a:cubicBezTo>
                    <a:lnTo>
                      <a:pt x="3004" y="315189"/>
                    </a:lnTo>
                    <a:cubicBezTo>
                      <a:pt x="-2724" y="306119"/>
                      <a:pt x="-15" y="294123"/>
                      <a:pt x="9054" y="288395"/>
                    </a:cubicBezTo>
                    <a:lnTo>
                      <a:pt x="387894" y="49127"/>
                    </a:lnTo>
                    <a:cubicBezTo>
                      <a:pt x="443522" y="13994"/>
                      <a:pt x="505880" y="-1734"/>
                      <a:pt x="567040" y="152"/>
                    </a:cubicBezTo>
                    <a:close/>
                  </a:path>
                </a:pathLst>
              </a:custGeom>
              <a:solidFill>
                <a:srgbClr val="0084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rgbClr val="000000"/>
                  </a:solidFill>
                  <a:latin typeface="Arial"/>
                  <a:ea typeface="Arial"/>
                  <a:cs typeface="Arial"/>
                  <a:sym typeface="Arial"/>
                </a:endParaRPr>
              </a:p>
            </p:txBody>
          </p:sp>
          <p:sp>
            <p:nvSpPr>
              <p:cNvPr id="162" name="Google Shape;162;p3"/>
              <p:cNvSpPr/>
              <p:nvPr/>
            </p:nvSpPr>
            <p:spPr>
              <a:xfrm>
                <a:off x="4862077" y="2421745"/>
                <a:ext cx="1330625" cy="988373"/>
              </a:xfrm>
              <a:custGeom>
                <a:rect b="b" l="l" r="r" t="t"/>
                <a:pathLst>
                  <a:path extrusionOk="0" h="1317831" w="1774167">
                    <a:moveTo>
                      <a:pt x="710632" y="1580"/>
                    </a:moveTo>
                    <a:cubicBezTo>
                      <a:pt x="849160" y="-8978"/>
                      <a:pt x="991716" y="33310"/>
                      <a:pt x="1105466" y="130947"/>
                    </a:cubicBezTo>
                    <a:lnTo>
                      <a:pt x="1762594" y="695000"/>
                    </a:lnTo>
                    <a:cubicBezTo>
                      <a:pt x="1776503" y="706938"/>
                      <a:pt x="1778100" y="727893"/>
                      <a:pt x="1766162" y="741802"/>
                    </a:cubicBezTo>
                    <a:lnTo>
                      <a:pt x="1434203" y="1128539"/>
                    </a:lnTo>
                    <a:cubicBezTo>
                      <a:pt x="1238928" y="1356038"/>
                      <a:pt x="896202" y="1382160"/>
                      <a:pt x="668703" y="1186885"/>
                    </a:cubicBezTo>
                    <a:lnTo>
                      <a:pt x="11574" y="622834"/>
                    </a:lnTo>
                    <a:cubicBezTo>
                      <a:pt x="-2335" y="610895"/>
                      <a:pt x="-3932" y="589940"/>
                      <a:pt x="8006" y="576032"/>
                    </a:cubicBezTo>
                    <a:lnTo>
                      <a:pt x="339966" y="189293"/>
                    </a:lnTo>
                    <a:cubicBezTo>
                      <a:pt x="437603" y="75544"/>
                      <a:pt x="572104" y="12139"/>
                      <a:pt x="710632" y="1580"/>
                    </a:cubicBezTo>
                    <a:close/>
                  </a:path>
                </a:pathLst>
              </a:custGeom>
              <a:solidFill>
                <a:srgbClr val="0084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163" name="Google Shape;163;p3"/>
              <p:cNvSpPr/>
              <p:nvPr/>
            </p:nvSpPr>
            <p:spPr>
              <a:xfrm>
                <a:off x="4824384" y="1544525"/>
                <a:ext cx="1081545" cy="814290"/>
              </a:xfrm>
              <a:custGeom>
                <a:rect b="b" l="l" r="r" t="t"/>
                <a:pathLst>
                  <a:path extrusionOk="0" h="1085720" w="1442060">
                    <a:moveTo>
                      <a:pt x="542860" y="0"/>
                    </a:moveTo>
                    <a:lnTo>
                      <a:pt x="1408870" y="1"/>
                    </a:lnTo>
                    <a:cubicBezTo>
                      <a:pt x="1427200" y="1"/>
                      <a:pt x="1442060" y="14861"/>
                      <a:pt x="1442060" y="33191"/>
                    </a:cubicBezTo>
                    <a:lnTo>
                      <a:pt x="1442060" y="542860"/>
                    </a:lnTo>
                    <a:cubicBezTo>
                      <a:pt x="1442060" y="842673"/>
                      <a:pt x="1199013" y="1085720"/>
                      <a:pt x="899200" y="1085720"/>
                    </a:cubicBezTo>
                    <a:lnTo>
                      <a:pt x="33190" y="1085720"/>
                    </a:lnTo>
                    <a:cubicBezTo>
                      <a:pt x="14860" y="1085720"/>
                      <a:pt x="0" y="1070860"/>
                      <a:pt x="0" y="1052530"/>
                    </a:cubicBezTo>
                    <a:lnTo>
                      <a:pt x="0" y="542860"/>
                    </a:lnTo>
                    <a:cubicBezTo>
                      <a:pt x="0" y="243047"/>
                      <a:pt x="243047" y="0"/>
                      <a:pt x="542860" y="0"/>
                    </a:cubicBezTo>
                    <a:close/>
                  </a:path>
                </a:pathLst>
              </a:custGeom>
              <a:solidFill>
                <a:srgbClr val="0084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164" name="Google Shape;164;p3"/>
              <p:cNvSpPr/>
              <p:nvPr/>
            </p:nvSpPr>
            <p:spPr>
              <a:xfrm>
                <a:off x="4876730" y="966894"/>
                <a:ext cx="624375" cy="554537"/>
              </a:xfrm>
              <a:custGeom>
                <a:rect b="b" l="l" r="r" t="t"/>
                <a:pathLst>
                  <a:path extrusionOk="0" h="739383" w="832500">
                    <a:moveTo>
                      <a:pt x="444964" y="601"/>
                    </a:moveTo>
                    <a:cubicBezTo>
                      <a:pt x="467275" y="1940"/>
                      <a:pt x="489783" y="5535"/>
                      <a:pt x="512213" y="11544"/>
                    </a:cubicBezTo>
                    <a:lnTo>
                      <a:pt x="817253" y="93277"/>
                    </a:lnTo>
                    <a:cubicBezTo>
                      <a:pt x="828224" y="96216"/>
                      <a:pt x="834734" y="107492"/>
                      <a:pt x="831795" y="118463"/>
                    </a:cubicBezTo>
                    <a:lnTo>
                      <a:pt x="732249" y="489988"/>
                    </a:lnTo>
                    <a:cubicBezTo>
                      <a:pt x="684169" y="669429"/>
                      <a:pt x="499729" y="775918"/>
                      <a:pt x="320288" y="727839"/>
                    </a:cubicBezTo>
                    <a:lnTo>
                      <a:pt x="15248" y="646106"/>
                    </a:lnTo>
                    <a:cubicBezTo>
                      <a:pt x="4277" y="643166"/>
                      <a:pt x="-2233" y="631890"/>
                      <a:pt x="706" y="620919"/>
                    </a:cubicBezTo>
                    <a:lnTo>
                      <a:pt x="100252" y="249395"/>
                    </a:lnTo>
                    <a:cubicBezTo>
                      <a:pt x="142322" y="92384"/>
                      <a:pt x="288793" y="-8773"/>
                      <a:pt x="444964" y="601"/>
                    </a:cubicBezTo>
                    <a:close/>
                  </a:path>
                </a:pathLst>
              </a:custGeom>
              <a:solidFill>
                <a:srgbClr val="0084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rgbClr val="000000"/>
                  </a:solidFill>
                  <a:latin typeface="Arial"/>
                  <a:ea typeface="Arial"/>
                  <a:cs typeface="Arial"/>
                  <a:sym typeface="Arial"/>
                </a:endParaRPr>
              </a:p>
            </p:txBody>
          </p:sp>
          <p:sp>
            <p:nvSpPr>
              <p:cNvPr id="165" name="Google Shape;165;p3"/>
              <p:cNvSpPr/>
              <p:nvPr/>
            </p:nvSpPr>
            <p:spPr>
              <a:xfrm>
                <a:off x="2834027" y="1319693"/>
                <a:ext cx="1027959" cy="1018854"/>
              </a:xfrm>
              <a:custGeom>
                <a:rect b="b" l="l" r="r" t="t"/>
                <a:pathLst>
                  <a:path extrusionOk="0" h="1358472" w="1370612">
                    <a:moveTo>
                      <a:pt x="674886" y="66"/>
                    </a:moveTo>
                    <a:cubicBezTo>
                      <a:pt x="942204" y="4109"/>
                      <a:pt x="1178828" y="195254"/>
                      <a:pt x="1230392" y="468192"/>
                    </a:cubicBezTo>
                    <a:lnTo>
                      <a:pt x="1369995" y="1207143"/>
                    </a:lnTo>
                    <a:cubicBezTo>
                      <a:pt x="1373598" y="1226215"/>
                      <a:pt x="1361059" y="1244596"/>
                      <a:pt x="1341987" y="1248199"/>
                    </a:cubicBezTo>
                    <a:lnTo>
                      <a:pt x="811721" y="1348378"/>
                    </a:lnTo>
                    <a:cubicBezTo>
                      <a:pt x="499792" y="1407308"/>
                      <a:pt x="199150" y="1202211"/>
                      <a:pt x="140220" y="890282"/>
                    </a:cubicBezTo>
                    <a:lnTo>
                      <a:pt x="618" y="151330"/>
                    </a:lnTo>
                    <a:cubicBezTo>
                      <a:pt x="-2985" y="132258"/>
                      <a:pt x="9555" y="113877"/>
                      <a:pt x="28626" y="110274"/>
                    </a:cubicBezTo>
                    <a:lnTo>
                      <a:pt x="558891" y="10096"/>
                    </a:lnTo>
                    <a:cubicBezTo>
                      <a:pt x="597882" y="2729"/>
                      <a:pt x="636697" y="-511"/>
                      <a:pt x="674886" y="66"/>
                    </a:cubicBezTo>
                    <a:close/>
                  </a:path>
                </a:pathLst>
              </a:custGeom>
              <a:solidFill>
                <a:srgbClr val="0084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166" name="Google Shape;166;p3"/>
              <p:cNvSpPr/>
              <p:nvPr/>
            </p:nvSpPr>
            <p:spPr>
              <a:xfrm>
                <a:off x="2130974" y="1838322"/>
                <a:ext cx="741300" cy="536583"/>
              </a:xfrm>
              <a:custGeom>
                <a:rect b="b" l="l" r="r" t="t"/>
                <a:pathLst>
                  <a:path extrusionOk="0" h="715444" w="988400">
                    <a:moveTo>
                      <a:pt x="567040" y="152"/>
                    </a:moveTo>
                    <a:cubicBezTo>
                      <a:pt x="668972" y="3296"/>
                      <a:pt x="767573" y="55370"/>
                      <a:pt x="826129" y="148083"/>
                    </a:cubicBezTo>
                    <a:lnTo>
                      <a:pt x="985397" y="400255"/>
                    </a:lnTo>
                    <a:cubicBezTo>
                      <a:pt x="991125" y="409325"/>
                      <a:pt x="988416" y="421321"/>
                      <a:pt x="979347" y="427049"/>
                    </a:cubicBezTo>
                    <a:lnTo>
                      <a:pt x="600506" y="666318"/>
                    </a:lnTo>
                    <a:cubicBezTo>
                      <a:pt x="452166" y="760007"/>
                      <a:pt x="255960" y="715703"/>
                      <a:pt x="162271" y="567362"/>
                    </a:cubicBezTo>
                    <a:lnTo>
                      <a:pt x="3004" y="315189"/>
                    </a:lnTo>
                    <a:cubicBezTo>
                      <a:pt x="-2724" y="306119"/>
                      <a:pt x="-15" y="294123"/>
                      <a:pt x="9054" y="288395"/>
                    </a:cubicBezTo>
                    <a:lnTo>
                      <a:pt x="387894" y="49127"/>
                    </a:lnTo>
                    <a:cubicBezTo>
                      <a:pt x="443522" y="13994"/>
                      <a:pt x="505880" y="-1734"/>
                      <a:pt x="567040" y="152"/>
                    </a:cubicBezTo>
                    <a:close/>
                  </a:path>
                </a:pathLst>
              </a:custGeom>
              <a:solidFill>
                <a:srgbClr val="0084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rgbClr val="000000"/>
                  </a:solidFill>
                  <a:latin typeface="Arial"/>
                  <a:ea typeface="Arial"/>
                  <a:cs typeface="Arial"/>
                  <a:sym typeface="Arial"/>
                </a:endParaRPr>
              </a:p>
            </p:txBody>
          </p:sp>
          <p:sp>
            <p:nvSpPr>
              <p:cNvPr id="167" name="Google Shape;167;p3"/>
              <p:cNvSpPr/>
              <p:nvPr/>
            </p:nvSpPr>
            <p:spPr>
              <a:xfrm>
                <a:off x="2446404" y="2296758"/>
                <a:ext cx="1333900" cy="974653"/>
              </a:xfrm>
              <a:custGeom>
                <a:rect b="b" l="l" r="r" t="t"/>
                <a:pathLst>
                  <a:path extrusionOk="0" h="1299537" w="1778533">
                    <a:moveTo>
                      <a:pt x="773891" y="658"/>
                    </a:moveTo>
                    <a:cubicBezTo>
                      <a:pt x="878325" y="5798"/>
                      <a:pt x="982396" y="41105"/>
                      <a:pt x="1072351" y="108547"/>
                    </a:cubicBezTo>
                    <a:lnTo>
                      <a:pt x="1765251" y="628031"/>
                    </a:lnTo>
                    <a:cubicBezTo>
                      <a:pt x="1779917" y="639026"/>
                      <a:pt x="1782893" y="659830"/>
                      <a:pt x="1771897" y="674496"/>
                    </a:cubicBezTo>
                    <a:lnTo>
                      <a:pt x="1466167" y="1082285"/>
                    </a:lnTo>
                    <a:cubicBezTo>
                      <a:pt x="1286321" y="1322168"/>
                      <a:pt x="946064" y="1370837"/>
                      <a:pt x="706182" y="1190991"/>
                    </a:cubicBezTo>
                    <a:lnTo>
                      <a:pt x="13283" y="671507"/>
                    </a:lnTo>
                    <a:cubicBezTo>
                      <a:pt x="-1383" y="660511"/>
                      <a:pt x="-4358" y="639708"/>
                      <a:pt x="6637" y="625042"/>
                    </a:cubicBezTo>
                    <a:lnTo>
                      <a:pt x="312367" y="217253"/>
                    </a:lnTo>
                    <a:cubicBezTo>
                      <a:pt x="424770" y="67326"/>
                      <a:pt x="599834" y="-7907"/>
                      <a:pt x="773891" y="658"/>
                    </a:cubicBezTo>
                    <a:close/>
                  </a:path>
                </a:pathLst>
              </a:custGeom>
              <a:solidFill>
                <a:srgbClr val="0084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168" name="Google Shape;168;p3"/>
              <p:cNvSpPr/>
              <p:nvPr/>
            </p:nvSpPr>
            <p:spPr>
              <a:xfrm>
                <a:off x="4146955" y="2289354"/>
                <a:ext cx="403514" cy="2439852"/>
              </a:xfrm>
              <a:custGeom>
                <a:rect b="b" l="l" r="r" t="t"/>
                <a:pathLst>
                  <a:path extrusionOk="0" h="3020603" w="678094">
                    <a:moveTo>
                      <a:pt x="349321" y="0"/>
                    </a:moveTo>
                    <a:lnTo>
                      <a:pt x="0" y="3010329"/>
                    </a:lnTo>
                    <a:lnTo>
                      <a:pt x="678094" y="3020603"/>
                    </a:lnTo>
                    <a:lnTo>
                      <a:pt x="523982" y="30823"/>
                    </a:lnTo>
                    <a:lnTo>
                      <a:pt x="349321" y="0"/>
                    </a:lnTo>
                    <a:close/>
                  </a:path>
                </a:pathLst>
              </a:custGeom>
              <a:solidFill>
                <a:srgbClr val="9966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169" name="Google Shape;169;p3"/>
              <p:cNvSpPr txBox="1"/>
              <p:nvPr/>
            </p:nvSpPr>
            <p:spPr>
              <a:xfrm>
                <a:off x="6215932" y="2521785"/>
                <a:ext cx="2544291" cy="697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it-IT" sz="1800" u="none" cap="none" strike="noStrike">
                    <a:solidFill>
                      <a:srgbClr val="00833C"/>
                    </a:solidFill>
                    <a:latin typeface="Montserrat"/>
                    <a:ea typeface="Montserrat"/>
                    <a:cs typeface="Montserrat"/>
                    <a:sym typeface="Montserrat"/>
                  </a:rPr>
                  <a:t>Mobility &amp; Battery</a:t>
                </a:r>
                <a:endParaRPr/>
              </a:p>
            </p:txBody>
          </p:sp>
          <p:sp>
            <p:nvSpPr>
              <p:cNvPr id="170" name="Google Shape;170;p3"/>
              <p:cNvSpPr txBox="1"/>
              <p:nvPr/>
            </p:nvSpPr>
            <p:spPr>
              <a:xfrm>
                <a:off x="5977131" y="1481792"/>
                <a:ext cx="2648353" cy="3984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it-IT" sz="1800" u="none" cap="none" strike="noStrike">
                    <a:solidFill>
                      <a:srgbClr val="00833C"/>
                    </a:solidFill>
                    <a:latin typeface="Montserrat"/>
                    <a:ea typeface="Montserrat"/>
                    <a:cs typeface="Montserrat"/>
                    <a:sym typeface="Montserrat"/>
                  </a:rPr>
                  <a:t>Machinery</a:t>
                </a:r>
                <a:endParaRPr/>
              </a:p>
            </p:txBody>
          </p:sp>
          <p:sp>
            <p:nvSpPr>
              <p:cNvPr id="171" name="Google Shape;171;p3"/>
              <p:cNvSpPr txBox="1"/>
              <p:nvPr/>
            </p:nvSpPr>
            <p:spPr>
              <a:xfrm>
                <a:off x="1670219" y="946291"/>
                <a:ext cx="1249429" cy="39847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it-IT" sz="1800" u="none" cap="none" strike="noStrike">
                    <a:solidFill>
                      <a:srgbClr val="00833C"/>
                    </a:solidFill>
                    <a:latin typeface="Montserrat"/>
                    <a:ea typeface="Montserrat"/>
                    <a:cs typeface="Montserrat"/>
                    <a:sym typeface="Montserrat"/>
                  </a:rPr>
                  <a:t>Textile</a:t>
                </a:r>
                <a:endParaRPr/>
              </a:p>
            </p:txBody>
          </p:sp>
          <p:sp>
            <p:nvSpPr>
              <p:cNvPr id="172" name="Google Shape;172;p3"/>
              <p:cNvSpPr txBox="1"/>
              <p:nvPr/>
            </p:nvSpPr>
            <p:spPr>
              <a:xfrm>
                <a:off x="182828" y="2826580"/>
                <a:ext cx="2264983" cy="39847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it-IT" sz="1800" u="none" cap="none" strike="noStrike">
                    <a:solidFill>
                      <a:srgbClr val="00833C"/>
                    </a:solidFill>
                    <a:latin typeface="Montserrat"/>
                    <a:ea typeface="Montserrat"/>
                    <a:cs typeface="Montserrat"/>
                    <a:sym typeface="Montserrat"/>
                  </a:rPr>
                  <a:t>Agrifood</a:t>
                </a:r>
                <a:endParaRPr/>
              </a:p>
            </p:txBody>
          </p:sp>
          <p:sp>
            <p:nvSpPr>
              <p:cNvPr id="173" name="Google Shape;173;p3"/>
              <p:cNvSpPr/>
              <p:nvPr/>
            </p:nvSpPr>
            <p:spPr>
              <a:xfrm>
                <a:off x="3048680" y="3165981"/>
                <a:ext cx="1078247" cy="969040"/>
              </a:xfrm>
              <a:custGeom>
                <a:rect b="b" l="l" r="r" t="t"/>
                <a:pathLst>
                  <a:path extrusionOk="0" h="1292053" w="1437663">
                    <a:moveTo>
                      <a:pt x="1311305" y="430"/>
                    </a:moveTo>
                    <a:cubicBezTo>
                      <a:pt x="1329401" y="-2493"/>
                      <a:pt x="1346440" y="9807"/>
                      <a:pt x="1349363" y="27902"/>
                    </a:cubicBezTo>
                    <a:lnTo>
                      <a:pt x="1430636" y="531051"/>
                    </a:lnTo>
                    <a:cubicBezTo>
                      <a:pt x="1478445" y="827027"/>
                      <a:pt x="1277264" y="1105721"/>
                      <a:pt x="981288" y="1153530"/>
                    </a:cubicBezTo>
                    <a:lnTo>
                      <a:pt x="126359" y="1291624"/>
                    </a:lnTo>
                    <a:cubicBezTo>
                      <a:pt x="108263" y="1294547"/>
                      <a:pt x="91224" y="1282247"/>
                      <a:pt x="88301" y="1264151"/>
                    </a:cubicBezTo>
                    <a:lnTo>
                      <a:pt x="7028" y="761004"/>
                    </a:lnTo>
                    <a:cubicBezTo>
                      <a:pt x="-40780" y="465027"/>
                      <a:pt x="160400" y="186334"/>
                      <a:pt x="456377" y="138525"/>
                    </a:cubicBezTo>
                    <a:close/>
                  </a:path>
                </a:pathLst>
              </a:custGeom>
              <a:solidFill>
                <a:srgbClr val="0084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174" name="Google Shape;174;p3"/>
              <p:cNvSpPr/>
              <p:nvPr/>
            </p:nvSpPr>
            <p:spPr>
              <a:xfrm>
                <a:off x="4579892" y="3321469"/>
                <a:ext cx="1151525" cy="1011494"/>
              </a:xfrm>
              <a:custGeom>
                <a:rect b="b" l="l" r="r" t="t"/>
                <a:pathLst>
                  <a:path extrusionOk="0" h="1348658" w="1535366">
                    <a:moveTo>
                      <a:pt x="753151" y="462"/>
                    </a:moveTo>
                    <a:cubicBezTo>
                      <a:pt x="976965" y="9470"/>
                      <a:pt x="1184390" y="149675"/>
                      <a:pt x="1268244" y="372505"/>
                    </a:cubicBezTo>
                    <a:lnTo>
                      <a:pt x="1533105" y="1076342"/>
                    </a:lnTo>
                    <a:cubicBezTo>
                      <a:pt x="1539941" y="1094508"/>
                      <a:pt x="1530757" y="1114775"/>
                      <a:pt x="1512591" y="1121611"/>
                    </a:cubicBezTo>
                    <a:lnTo>
                      <a:pt x="1007524" y="1311673"/>
                    </a:lnTo>
                    <a:cubicBezTo>
                      <a:pt x="710417" y="1423478"/>
                      <a:pt x="378929" y="1273261"/>
                      <a:pt x="267124" y="976154"/>
                    </a:cubicBezTo>
                    <a:lnTo>
                      <a:pt x="2262" y="272317"/>
                    </a:lnTo>
                    <a:cubicBezTo>
                      <a:pt x="-4574" y="254152"/>
                      <a:pt x="4611" y="233884"/>
                      <a:pt x="22776" y="227049"/>
                    </a:cubicBezTo>
                    <a:lnTo>
                      <a:pt x="527844" y="36986"/>
                    </a:lnTo>
                    <a:cubicBezTo>
                      <a:pt x="602121" y="9034"/>
                      <a:pt x="678546" y="-2540"/>
                      <a:pt x="753151" y="462"/>
                    </a:cubicBezTo>
                    <a:close/>
                  </a:path>
                </a:pathLst>
              </a:custGeom>
              <a:solidFill>
                <a:srgbClr val="0084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Arial"/>
                  <a:ea typeface="Arial"/>
                  <a:cs typeface="Arial"/>
                  <a:sym typeface="Arial"/>
                </a:endParaRPr>
              </a:p>
            </p:txBody>
          </p:sp>
        </p:grpSp>
        <p:pic>
          <p:nvPicPr>
            <p:cNvPr descr="Premium Vector | Textile production factory icons set vector color line" id="175" name="Google Shape;175;p3"/>
            <p:cNvPicPr preferRelativeResize="0"/>
            <p:nvPr/>
          </p:nvPicPr>
          <p:blipFill rotWithShape="1">
            <a:blip r:embed="rId3">
              <a:alphaModFix/>
            </a:blip>
            <a:srcRect b="27492" l="44250" r="44399" t="54983"/>
            <a:stretch/>
          </p:blipFill>
          <p:spPr>
            <a:xfrm>
              <a:off x="3528933" y="2952189"/>
              <a:ext cx="492669" cy="507375"/>
            </a:xfrm>
            <a:prstGeom prst="rect">
              <a:avLst/>
            </a:prstGeom>
            <a:noFill/>
            <a:ln>
              <a:noFill/>
            </a:ln>
          </p:spPr>
        </p:pic>
        <p:pic>
          <p:nvPicPr>
            <p:cNvPr descr="Manufacturing - Free industry icons" id="176" name="Google Shape;176;p3"/>
            <p:cNvPicPr preferRelativeResize="0"/>
            <p:nvPr/>
          </p:nvPicPr>
          <p:blipFill rotWithShape="1">
            <a:blip r:embed="rId4">
              <a:alphaModFix/>
            </a:blip>
            <a:srcRect b="0" l="0" r="0" t="0"/>
            <a:stretch/>
          </p:blipFill>
          <p:spPr>
            <a:xfrm>
              <a:off x="4737293" y="3035048"/>
              <a:ext cx="425899" cy="425899"/>
            </a:xfrm>
            <a:prstGeom prst="rect">
              <a:avLst/>
            </a:prstGeom>
            <a:noFill/>
            <a:ln>
              <a:noFill/>
            </a:ln>
          </p:spPr>
        </p:pic>
        <p:pic>
          <p:nvPicPr>
            <p:cNvPr descr="Detailed illustration of e-mobility icons set . Detailed illustration of e- mobility pack symbol vector elements for infographic web 9922392 Vector Art  at Vecteezy" id="177" name="Google Shape;177;p3"/>
            <p:cNvPicPr preferRelativeResize="0"/>
            <p:nvPr/>
          </p:nvPicPr>
          <p:blipFill rotWithShape="1">
            <a:blip r:embed="rId5">
              <a:alphaModFix/>
            </a:blip>
            <a:srcRect b="63220" l="5278" r="80694" t="7474"/>
            <a:stretch/>
          </p:blipFill>
          <p:spPr>
            <a:xfrm>
              <a:off x="4831991" y="3574089"/>
              <a:ext cx="446676" cy="466577"/>
            </a:xfrm>
            <a:prstGeom prst="rect">
              <a:avLst/>
            </a:prstGeom>
            <a:noFill/>
            <a:ln>
              <a:noFill/>
            </a:ln>
          </p:spPr>
        </p:pic>
        <p:pic>
          <p:nvPicPr>
            <p:cNvPr descr="Food, farmer, market, agricultural icon - Download on Iconfinder" id="178" name="Google Shape;178;p3"/>
            <p:cNvPicPr preferRelativeResize="0"/>
            <p:nvPr/>
          </p:nvPicPr>
          <p:blipFill rotWithShape="1">
            <a:blip r:embed="rId6">
              <a:alphaModFix/>
            </a:blip>
            <a:srcRect b="0" l="0" r="0" t="0"/>
            <a:stretch/>
          </p:blipFill>
          <p:spPr>
            <a:xfrm>
              <a:off x="3429023" y="3497542"/>
              <a:ext cx="492669" cy="492669"/>
            </a:xfrm>
            <a:prstGeom prst="rect">
              <a:avLst/>
            </a:prstGeom>
            <a:noFill/>
            <a:ln>
              <a:noFill/>
            </a:ln>
          </p:spPr>
        </p:pic>
        <p:pic>
          <p:nvPicPr>
            <p:cNvPr descr="Plastic - Free commerce icons" id="179" name="Google Shape;179;p3"/>
            <p:cNvPicPr preferRelativeResize="0"/>
            <p:nvPr/>
          </p:nvPicPr>
          <p:blipFill rotWithShape="1">
            <a:blip r:embed="rId7">
              <a:alphaModFix/>
            </a:blip>
            <a:srcRect b="0" l="0" r="0" t="0"/>
            <a:stretch/>
          </p:blipFill>
          <p:spPr>
            <a:xfrm>
              <a:off x="4145316" y="2851399"/>
              <a:ext cx="407087" cy="407087"/>
            </a:xfrm>
            <a:prstGeom prst="rect">
              <a:avLst/>
            </a:prstGeom>
            <a:noFill/>
            <a:ln>
              <a:noFill/>
            </a:ln>
          </p:spPr>
        </p:pic>
        <p:sp>
          <p:nvSpPr>
            <p:cNvPr id="180" name="Google Shape;180;p3"/>
            <p:cNvSpPr txBox="1"/>
            <p:nvPr/>
          </p:nvSpPr>
          <p:spPr>
            <a:xfrm>
              <a:off x="3386437" y="2367089"/>
              <a:ext cx="1313057" cy="24001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it-IT" sz="1800" u="none" cap="none" strike="noStrike">
                  <a:solidFill>
                    <a:srgbClr val="00833C"/>
                  </a:solidFill>
                  <a:latin typeface="Montserrat"/>
                  <a:ea typeface="Montserrat"/>
                  <a:cs typeface="Montserrat"/>
                  <a:sym typeface="Montserrat"/>
                </a:rPr>
                <a:t>Polymers</a:t>
              </a:r>
              <a:endParaRPr/>
            </a:p>
          </p:txBody>
        </p:sp>
      </p:grpSp>
      <p:pic>
        <p:nvPicPr>
          <p:cNvPr id="181" name="Google Shape;181;p3"/>
          <p:cNvPicPr preferRelativeResize="0"/>
          <p:nvPr/>
        </p:nvPicPr>
        <p:blipFill rotWithShape="1">
          <a:blip r:embed="rId8">
            <a:alphaModFix/>
          </a:blip>
          <a:srcRect b="0" l="0" r="0" t="0"/>
          <a:stretch/>
        </p:blipFill>
        <p:spPr>
          <a:xfrm>
            <a:off x="2194092" y="233127"/>
            <a:ext cx="7943088" cy="963168"/>
          </a:xfrm>
          <a:prstGeom prst="rect">
            <a:avLst/>
          </a:prstGeom>
          <a:noFill/>
          <a:ln>
            <a:noFill/>
          </a:ln>
        </p:spPr>
      </p:pic>
      <p:sp>
        <p:nvSpPr>
          <p:cNvPr id="182" name="Google Shape;182;p3"/>
          <p:cNvSpPr txBox="1"/>
          <p:nvPr/>
        </p:nvSpPr>
        <p:spPr>
          <a:xfrm>
            <a:off x="2191581" y="1110605"/>
            <a:ext cx="84985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44094"/>
              </a:buClr>
              <a:buSzPts val="1800"/>
              <a:buFont typeface="Montserrat"/>
              <a:buNone/>
            </a:pPr>
            <a:r>
              <a:rPr b="0" i="0" lang="it-IT" sz="1800" u="none" cap="none" strike="noStrike">
                <a:solidFill>
                  <a:srgbClr val="144094"/>
                </a:solidFill>
                <a:latin typeface="Montserrat"/>
                <a:ea typeface="Montserrat"/>
                <a:cs typeface="Montserrat"/>
                <a:sym typeface="Montserrat"/>
              </a:rPr>
              <a:t>Green and Resilient European Excellence Network for Smart MED SMEs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4"/>
          <p:cNvSpPr txBox="1"/>
          <p:nvPr/>
        </p:nvSpPr>
        <p:spPr>
          <a:xfrm>
            <a:off x="664056" y="887571"/>
            <a:ext cx="10991273" cy="2088931"/>
          </a:xfrm>
          <a:prstGeom prst="rect">
            <a:avLst/>
          </a:prstGeom>
          <a:noFill/>
          <a:ln>
            <a:noFill/>
          </a:ln>
        </p:spPr>
        <p:txBody>
          <a:bodyPr anchorCtr="0" anchor="t" bIns="45700" lIns="91425" spcFirstLastPara="1" rIns="91425" wrap="square" tIns="45700">
            <a:normAutofit/>
          </a:bodyPr>
          <a:lstStyle/>
          <a:p>
            <a:pPr indent="0" lvl="0" marL="0" marR="0" rtl="0" algn="l">
              <a:lnSpc>
                <a:spcPct val="114000"/>
              </a:lnSpc>
              <a:spcBef>
                <a:spcPts val="0"/>
              </a:spcBef>
              <a:spcAft>
                <a:spcPts val="0"/>
              </a:spcAft>
              <a:buClr>
                <a:srgbClr val="0070C0"/>
              </a:buClr>
              <a:buSzPts val="2000"/>
              <a:buFont typeface="Arial"/>
              <a:buNone/>
            </a:pPr>
            <a:r>
              <a:rPr b="0" i="0" lang="it-IT" sz="2000" u="none" cap="none" strike="noStrike">
                <a:solidFill>
                  <a:srgbClr val="0070C0"/>
                </a:solidFill>
                <a:latin typeface="Montserrat"/>
                <a:ea typeface="Montserrat"/>
                <a:cs typeface="Montserrat"/>
                <a:sym typeface="Montserrat"/>
              </a:rPr>
              <a:t>In three simple steps, our project enables:</a:t>
            </a:r>
            <a:endParaRPr/>
          </a:p>
          <a:p>
            <a:pPr indent="-457200" lvl="0" marL="457200" marR="0" rtl="0" algn="l">
              <a:lnSpc>
                <a:spcPct val="114000"/>
              </a:lnSpc>
              <a:spcBef>
                <a:spcPts val="600"/>
              </a:spcBef>
              <a:spcAft>
                <a:spcPts val="0"/>
              </a:spcAft>
              <a:buClr>
                <a:srgbClr val="0070C0"/>
              </a:buClr>
              <a:buSzPts val="2000"/>
              <a:buFont typeface="Play"/>
              <a:buAutoNum type="arabicPeriod"/>
            </a:pPr>
            <a:r>
              <a:rPr b="0" i="0" lang="it-IT" sz="2000" u="none" cap="none" strike="noStrike">
                <a:solidFill>
                  <a:srgbClr val="0070C0"/>
                </a:solidFill>
                <a:latin typeface="Montserrat"/>
                <a:ea typeface="Montserrat"/>
                <a:cs typeface="Montserrat"/>
                <a:sym typeface="Montserrat"/>
              </a:rPr>
              <a:t>Creation of </a:t>
            </a:r>
            <a:r>
              <a:rPr b="1" i="0" lang="it-IT" sz="2000" u="none" cap="none" strike="noStrike">
                <a:solidFill>
                  <a:srgbClr val="0070C0"/>
                </a:solidFill>
                <a:latin typeface="Montserrat"/>
                <a:ea typeface="Montserrat"/>
                <a:cs typeface="Montserrat"/>
                <a:sym typeface="Montserrat"/>
              </a:rPr>
              <a:t>Regional working groups </a:t>
            </a:r>
            <a:r>
              <a:rPr b="0" i="0" lang="it-IT" sz="2000" u="none" cap="none" strike="noStrike">
                <a:solidFill>
                  <a:srgbClr val="0070C0"/>
                </a:solidFill>
                <a:latin typeface="Montserrat"/>
                <a:ea typeface="Montserrat"/>
                <a:cs typeface="Montserrat"/>
                <a:sym typeface="Montserrat"/>
              </a:rPr>
              <a:t>focused on RIS3</a:t>
            </a:r>
            <a:endParaRPr/>
          </a:p>
          <a:p>
            <a:pPr indent="-457200" lvl="0" marL="457200" marR="0" rtl="0" algn="l">
              <a:lnSpc>
                <a:spcPct val="114000"/>
              </a:lnSpc>
              <a:spcBef>
                <a:spcPts val="600"/>
              </a:spcBef>
              <a:spcAft>
                <a:spcPts val="0"/>
              </a:spcAft>
              <a:buClr>
                <a:srgbClr val="0070C0"/>
              </a:buClr>
              <a:buSzPts val="2000"/>
              <a:buFont typeface="Play"/>
              <a:buAutoNum type="arabicPeriod"/>
            </a:pPr>
            <a:r>
              <a:rPr b="1" i="0" lang="it-IT" sz="2000" u="none" cap="none" strike="noStrike">
                <a:solidFill>
                  <a:srgbClr val="0070C0"/>
                </a:solidFill>
                <a:latin typeface="Montserrat"/>
                <a:ea typeface="Montserrat"/>
                <a:cs typeface="Montserrat"/>
                <a:sym typeface="Montserrat"/>
              </a:rPr>
              <a:t>Assessment</a:t>
            </a:r>
            <a:r>
              <a:rPr b="0" i="0" lang="it-IT" sz="2000" u="none" cap="none" strike="noStrike">
                <a:solidFill>
                  <a:srgbClr val="0070C0"/>
                </a:solidFill>
                <a:latin typeface="Montserrat"/>
                <a:ea typeface="Montserrat"/>
                <a:cs typeface="Montserrat"/>
                <a:sym typeface="Montserrat"/>
              </a:rPr>
              <a:t> </a:t>
            </a:r>
            <a:r>
              <a:rPr b="1" i="0" lang="it-IT" sz="2000" u="none" cap="none" strike="noStrike">
                <a:solidFill>
                  <a:srgbClr val="0070C0"/>
                </a:solidFill>
                <a:latin typeface="Montserrat"/>
                <a:ea typeface="Montserrat"/>
                <a:cs typeface="Montserrat"/>
                <a:sym typeface="Montserrat"/>
              </a:rPr>
              <a:t>and suggestions </a:t>
            </a:r>
            <a:r>
              <a:rPr b="0" i="0" lang="it-IT" sz="2000" u="none" cap="none" strike="noStrike">
                <a:solidFill>
                  <a:srgbClr val="0070C0"/>
                </a:solidFill>
                <a:latin typeface="Montserrat"/>
                <a:ea typeface="Montserrat"/>
                <a:cs typeface="Montserrat"/>
                <a:sym typeface="Montserrat"/>
              </a:rPr>
              <a:t>for SMEs</a:t>
            </a:r>
            <a:endParaRPr/>
          </a:p>
          <a:p>
            <a:pPr indent="-457200" lvl="0" marL="457200" marR="0" rtl="0" algn="l">
              <a:lnSpc>
                <a:spcPct val="114000"/>
              </a:lnSpc>
              <a:spcBef>
                <a:spcPts val="600"/>
              </a:spcBef>
              <a:spcAft>
                <a:spcPts val="0"/>
              </a:spcAft>
              <a:buClr>
                <a:srgbClr val="0070C0"/>
              </a:buClr>
              <a:buSzPts val="2000"/>
              <a:buFont typeface="Play"/>
              <a:buAutoNum type="arabicPeriod"/>
            </a:pPr>
            <a:r>
              <a:rPr b="0" i="0" lang="it-IT" sz="2000" u="none" cap="none" strike="noStrike">
                <a:solidFill>
                  <a:srgbClr val="0070C0"/>
                </a:solidFill>
                <a:latin typeface="Montserrat"/>
                <a:ea typeface="Montserrat"/>
                <a:cs typeface="Montserrat"/>
                <a:sym typeface="Montserrat"/>
              </a:rPr>
              <a:t>Identification of </a:t>
            </a:r>
            <a:r>
              <a:rPr b="1" i="0" lang="it-IT" sz="2000" u="none" cap="none" strike="noStrike">
                <a:solidFill>
                  <a:srgbClr val="0070C0"/>
                </a:solidFill>
                <a:latin typeface="Montserrat"/>
                <a:ea typeface="Montserrat"/>
                <a:cs typeface="Montserrat"/>
                <a:sym typeface="Montserrat"/>
              </a:rPr>
              <a:t>synergies</a:t>
            </a:r>
            <a:r>
              <a:rPr b="0" i="0" lang="it-IT" sz="2000" u="none" cap="none" strike="noStrike">
                <a:solidFill>
                  <a:srgbClr val="0070C0"/>
                </a:solidFill>
                <a:latin typeface="Montserrat"/>
                <a:ea typeface="Montserrat"/>
                <a:cs typeface="Montserrat"/>
                <a:sym typeface="Montserrat"/>
              </a:rPr>
              <a:t> at MED level</a:t>
            </a:r>
            <a:endParaRPr b="0" i="0" sz="2000" u="none" cap="none" strike="noStrike">
              <a:solidFill>
                <a:srgbClr val="0070C0"/>
              </a:solidFill>
              <a:latin typeface="Montserrat"/>
              <a:ea typeface="Montserrat"/>
              <a:cs typeface="Montserrat"/>
              <a:sym typeface="Montserrat"/>
            </a:endParaRPr>
          </a:p>
        </p:txBody>
      </p:sp>
      <p:grpSp>
        <p:nvGrpSpPr>
          <p:cNvPr id="189" name="Google Shape;189;p4"/>
          <p:cNvGrpSpPr/>
          <p:nvPr/>
        </p:nvGrpSpPr>
        <p:grpSpPr>
          <a:xfrm>
            <a:off x="391006" y="2986752"/>
            <a:ext cx="11800994" cy="3428230"/>
            <a:chOff x="391006" y="3215352"/>
            <a:chExt cx="11800994" cy="3428230"/>
          </a:xfrm>
        </p:grpSpPr>
        <p:pic>
          <p:nvPicPr>
            <p:cNvPr descr="Immagine che contiene testo, schermata, linea, Carattere&#10;&#10;Descrizione generata automaticamente" id="190" name="Google Shape;190;p4"/>
            <p:cNvPicPr preferRelativeResize="0"/>
            <p:nvPr/>
          </p:nvPicPr>
          <p:blipFill rotWithShape="1">
            <a:blip r:embed="rId3">
              <a:alphaModFix/>
            </a:blip>
            <a:srcRect b="0" l="501" r="0" t="802"/>
            <a:stretch/>
          </p:blipFill>
          <p:spPr>
            <a:xfrm>
              <a:off x="440267" y="3215353"/>
              <a:ext cx="11751733" cy="3428229"/>
            </a:xfrm>
            <a:prstGeom prst="rect">
              <a:avLst/>
            </a:prstGeom>
            <a:noFill/>
            <a:ln>
              <a:noFill/>
            </a:ln>
          </p:spPr>
        </p:pic>
        <p:sp>
          <p:nvSpPr>
            <p:cNvPr id="191" name="Google Shape;191;p4"/>
            <p:cNvSpPr/>
            <p:nvPr/>
          </p:nvSpPr>
          <p:spPr>
            <a:xfrm>
              <a:off x="391007" y="3844887"/>
              <a:ext cx="6265333" cy="2136000"/>
            </a:xfrm>
            <a:prstGeom prst="rect">
              <a:avLst/>
            </a:prstGeom>
            <a:noFill/>
            <a:ln cap="flat" cmpd="sng" w="1905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92" name="Google Shape;192;p4"/>
            <p:cNvSpPr/>
            <p:nvPr/>
          </p:nvSpPr>
          <p:spPr>
            <a:xfrm>
              <a:off x="6656341" y="3215352"/>
              <a:ext cx="4559300" cy="624000"/>
            </a:xfrm>
            <a:prstGeom prst="rect">
              <a:avLst/>
            </a:prstGeom>
            <a:noFill/>
            <a:ln cap="flat" cmpd="sng" w="1905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93" name="Google Shape;193;p4"/>
            <p:cNvSpPr/>
            <p:nvPr/>
          </p:nvSpPr>
          <p:spPr>
            <a:xfrm>
              <a:off x="6656339" y="6001387"/>
              <a:ext cx="4559301" cy="624000"/>
            </a:xfrm>
            <a:prstGeom prst="rect">
              <a:avLst/>
            </a:prstGeom>
            <a:noFill/>
            <a:ln cap="flat" cmpd="sng" w="1905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94" name="Google Shape;194;p4"/>
            <p:cNvSpPr/>
            <p:nvPr/>
          </p:nvSpPr>
          <p:spPr>
            <a:xfrm>
              <a:off x="391006" y="3839352"/>
              <a:ext cx="546100" cy="672000"/>
            </a:xfrm>
            <a:prstGeom prst="rect">
              <a:avLst/>
            </a:prstGeom>
            <a:solidFill>
              <a:srgbClr val="00B0F0"/>
            </a:solidFill>
            <a:ln cap="flat" cmpd="sng" w="19050">
              <a:solidFill>
                <a:srgbClr val="00A8F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it-IT" sz="2400" u="none" cap="none" strike="noStrike">
                  <a:solidFill>
                    <a:schemeClr val="lt1"/>
                  </a:solidFill>
                  <a:latin typeface="Arial"/>
                  <a:ea typeface="Arial"/>
                  <a:cs typeface="Arial"/>
                  <a:sym typeface="Arial"/>
                </a:rPr>
                <a:t>1</a:t>
              </a:r>
              <a:endParaRPr/>
            </a:p>
          </p:txBody>
        </p:sp>
        <p:sp>
          <p:nvSpPr>
            <p:cNvPr id="195" name="Google Shape;195;p4"/>
            <p:cNvSpPr/>
            <p:nvPr/>
          </p:nvSpPr>
          <p:spPr>
            <a:xfrm>
              <a:off x="6104275" y="3215352"/>
              <a:ext cx="546100" cy="624000"/>
            </a:xfrm>
            <a:prstGeom prst="rect">
              <a:avLst/>
            </a:prstGeom>
            <a:solidFill>
              <a:srgbClr val="00B0F0"/>
            </a:solidFill>
            <a:ln cap="flat" cmpd="sng" w="19050">
              <a:solidFill>
                <a:srgbClr val="00B0F0"/>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spcBef>
                  <a:spcPts val="0"/>
                </a:spcBef>
                <a:spcAft>
                  <a:spcPts val="0"/>
                </a:spcAft>
                <a:buNone/>
              </a:pPr>
              <a:r>
                <a:rPr b="0" i="0" lang="it-IT" sz="2400" u="none" cap="none" strike="noStrike">
                  <a:solidFill>
                    <a:schemeClr val="lt1"/>
                  </a:solidFill>
                  <a:latin typeface="Arial"/>
                  <a:ea typeface="Arial"/>
                  <a:cs typeface="Arial"/>
                  <a:sym typeface="Arial"/>
                </a:rPr>
                <a:t>2</a:t>
              </a:r>
              <a:endParaRPr/>
            </a:p>
          </p:txBody>
        </p:sp>
        <p:sp>
          <p:nvSpPr>
            <p:cNvPr id="196" name="Google Shape;196;p4"/>
            <p:cNvSpPr/>
            <p:nvPr/>
          </p:nvSpPr>
          <p:spPr>
            <a:xfrm>
              <a:off x="6104275" y="6001386"/>
              <a:ext cx="546100" cy="624000"/>
            </a:xfrm>
            <a:prstGeom prst="rect">
              <a:avLst/>
            </a:prstGeom>
            <a:solidFill>
              <a:srgbClr val="00B0F0"/>
            </a:solidFill>
            <a:ln cap="flat" cmpd="sng" w="19050">
              <a:solidFill>
                <a:srgbClr val="00B0F0"/>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spcBef>
                  <a:spcPts val="0"/>
                </a:spcBef>
                <a:spcAft>
                  <a:spcPts val="0"/>
                </a:spcAft>
                <a:buNone/>
              </a:pPr>
              <a:r>
                <a:rPr b="0" i="0" lang="it-IT" sz="2400" u="none" cap="none" strike="noStrike">
                  <a:solidFill>
                    <a:schemeClr val="lt1"/>
                  </a:solidFill>
                  <a:latin typeface="Arial"/>
                  <a:ea typeface="Arial"/>
                  <a:cs typeface="Arial"/>
                  <a:sym typeface="Arial"/>
                </a:rPr>
                <a:t>3</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44094"/>
              </a:buClr>
              <a:buSzPts val="3600"/>
              <a:buFont typeface="Montserrat"/>
              <a:buNone/>
            </a:pPr>
            <a:r>
              <a:rPr b="1" lang="it-IT">
                <a:solidFill>
                  <a:srgbClr val="144094"/>
                </a:solidFill>
              </a:rPr>
              <a:t>Agenda</a:t>
            </a:r>
            <a:endParaRPr/>
          </a:p>
        </p:txBody>
      </p:sp>
      <p:sp>
        <p:nvSpPr>
          <p:cNvPr id="203" name="Google Shape;203;p5"/>
          <p:cNvSpPr txBox="1"/>
          <p:nvPr>
            <p:ph idx="1" type="body"/>
          </p:nvPr>
        </p:nvSpPr>
        <p:spPr>
          <a:xfrm>
            <a:off x="609600" y="1387123"/>
            <a:ext cx="11311156" cy="594382"/>
          </a:xfrm>
          <a:prstGeom prst="rect">
            <a:avLst/>
          </a:prstGeom>
          <a:noFill/>
          <a:ln>
            <a:noFill/>
          </a:ln>
        </p:spPr>
        <p:txBody>
          <a:bodyPr anchorCtr="0" anchor="t" bIns="45700" lIns="91425" spcFirstLastPara="1" rIns="91425" wrap="square" tIns="45700">
            <a:noAutofit/>
          </a:bodyPr>
          <a:lstStyle/>
          <a:p>
            <a:pPr indent="0" lvl="0" marL="0" rtl="0" algn="l">
              <a:lnSpc>
                <a:spcPct val="114000"/>
              </a:lnSpc>
              <a:spcBef>
                <a:spcPts val="0"/>
              </a:spcBef>
              <a:spcAft>
                <a:spcPts val="0"/>
              </a:spcAft>
              <a:buClr>
                <a:srgbClr val="144094"/>
              </a:buClr>
              <a:buSzPts val="1600"/>
              <a:buNone/>
            </a:pPr>
            <a:r>
              <a:rPr lang="it-IT" sz="1600">
                <a:solidFill>
                  <a:srgbClr val="144094"/>
                </a:solidFill>
              </a:rPr>
              <a:t>Greetings from the Interreg Euro-MED Innovative and Sustainable Economy Mission – Maximizing The Impact of Sustainable Solutions: the ISE Mission &amp; the GREENSMARTMED Project</a:t>
            </a:r>
            <a:endParaRPr/>
          </a:p>
          <a:p>
            <a:pPr indent="0" lvl="0" marL="0" rtl="0" algn="l">
              <a:lnSpc>
                <a:spcPct val="114000"/>
              </a:lnSpc>
              <a:spcBef>
                <a:spcPts val="0"/>
              </a:spcBef>
              <a:spcAft>
                <a:spcPts val="0"/>
              </a:spcAft>
              <a:buClr>
                <a:srgbClr val="144094"/>
              </a:buClr>
              <a:buSzPts val="1400"/>
              <a:buNone/>
            </a:pPr>
            <a:r>
              <a:rPr i="1" lang="it-IT" sz="1400">
                <a:solidFill>
                  <a:srgbClr val="144094"/>
                </a:solidFill>
              </a:rPr>
              <a:t>Alessandro Daraio, Emilia-Romagna Region</a:t>
            </a:r>
            <a:endParaRPr i="1" sz="1400">
              <a:solidFill>
                <a:srgbClr val="144094"/>
              </a:solidFill>
            </a:endParaRPr>
          </a:p>
        </p:txBody>
      </p:sp>
      <p:sp>
        <p:nvSpPr>
          <p:cNvPr id="204" name="Google Shape;204;p5"/>
          <p:cNvSpPr txBox="1"/>
          <p:nvPr/>
        </p:nvSpPr>
        <p:spPr>
          <a:xfrm>
            <a:off x="609600" y="2390786"/>
            <a:ext cx="10891706" cy="594382"/>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144094"/>
              </a:buClr>
              <a:buSzPts val="1600"/>
              <a:buFont typeface="Arial"/>
              <a:buNone/>
            </a:pPr>
            <a:r>
              <a:rPr b="0" i="0" lang="it-IT" sz="1600" u="none" cap="none" strike="noStrike">
                <a:solidFill>
                  <a:srgbClr val="144094"/>
                </a:solidFill>
                <a:latin typeface="Montserrat"/>
                <a:ea typeface="Montserrat"/>
                <a:cs typeface="Montserrat"/>
                <a:sym typeface="Montserrat"/>
              </a:rPr>
              <a:t>Introduction to the Round Table Sessions - </a:t>
            </a:r>
            <a:r>
              <a:rPr b="0" i="1" lang="it-IT" sz="1600" u="none" cap="none" strike="noStrike">
                <a:solidFill>
                  <a:srgbClr val="144094"/>
                </a:solidFill>
                <a:latin typeface="Montserrat"/>
                <a:ea typeface="Montserrat"/>
                <a:cs typeface="Montserrat"/>
                <a:sym typeface="Montserrat"/>
              </a:rPr>
              <a:t>From Compliance to Innovation: How EPR and DPP enable green manufacturing</a:t>
            </a:r>
            <a:endParaRPr/>
          </a:p>
          <a:p>
            <a:pPr indent="0" lvl="0" marL="0" marR="0" rtl="0" algn="l">
              <a:lnSpc>
                <a:spcPct val="115000"/>
              </a:lnSpc>
              <a:spcBef>
                <a:spcPts val="0"/>
              </a:spcBef>
              <a:spcAft>
                <a:spcPts val="0"/>
              </a:spcAft>
              <a:buClr>
                <a:srgbClr val="144094"/>
              </a:buClr>
              <a:buSzPts val="1400"/>
              <a:buFont typeface="Arial"/>
              <a:buNone/>
            </a:pPr>
            <a:r>
              <a:rPr b="0" i="1" lang="it-IT" sz="1400" u="none" cap="none" strike="noStrike">
                <a:solidFill>
                  <a:srgbClr val="144094"/>
                </a:solidFill>
                <a:latin typeface="Montserrat"/>
                <a:ea typeface="Montserrat"/>
                <a:cs typeface="Montserrat"/>
                <a:sym typeface="Montserrat"/>
              </a:rPr>
              <a:t>Valentina Oliviero, CUEIM</a:t>
            </a:r>
            <a:endParaRPr/>
          </a:p>
        </p:txBody>
      </p:sp>
      <p:sp>
        <p:nvSpPr>
          <p:cNvPr id="205" name="Google Shape;205;p5"/>
          <p:cNvSpPr txBox="1"/>
          <p:nvPr/>
        </p:nvSpPr>
        <p:spPr>
          <a:xfrm>
            <a:off x="941294" y="3633647"/>
            <a:ext cx="4338918" cy="822213"/>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rgbClr val="00B050"/>
              </a:buClr>
              <a:buSzPts val="1800"/>
              <a:buFont typeface="Arial"/>
              <a:buNone/>
            </a:pPr>
            <a:r>
              <a:rPr b="0" i="0" lang="it-IT" sz="1800" u="none" cap="none" strike="noStrike">
                <a:solidFill>
                  <a:srgbClr val="00B050"/>
                </a:solidFill>
                <a:latin typeface="Montserrat"/>
                <a:ea typeface="Montserrat"/>
                <a:cs typeface="Montserrat"/>
                <a:sym typeface="Montserrat"/>
              </a:rPr>
              <a:t>Roundtable </a:t>
            </a:r>
            <a:endParaRPr/>
          </a:p>
          <a:p>
            <a:pPr indent="0" lvl="0" marL="0" marR="0" rtl="0" algn="ctr">
              <a:lnSpc>
                <a:spcPct val="115000"/>
              </a:lnSpc>
              <a:spcBef>
                <a:spcPts val="0"/>
              </a:spcBef>
              <a:spcAft>
                <a:spcPts val="0"/>
              </a:spcAft>
              <a:buClr>
                <a:srgbClr val="00B050"/>
              </a:buClr>
              <a:buSzPts val="1800"/>
              <a:buFont typeface="Arial"/>
              <a:buNone/>
            </a:pPr>
            <a:r>
              <a:rPr b="1" i="0" lang="it-IT" sz="1800" u="none" cap="none" strike="noStrike">
                <a:solidFill>
                  <a:srgbClr val="00B050"/>
                </a:solidFill>
                <a:latin typeface="Montserrat"/>
                <a:ea typeface="Montserrat"/>
                <a:cs typeface="Montserrat"/>
                <a:sym typeface="Montserrat"/>
              </a:rPr>
              <a:t>Extended Producer Responsibility</a:t>
            </a:r>
            <a:endParaRPr b="1" i="0" sz="1800" u="none" cap="none" strike="noStrike">
              <a:solidFill>
                <a:srgbClr val="00B050"/>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B050"/>
              </a:buClr>
              <a:buSzPts val="1800"/>
              <a:buFont typeface="Arial"/>
              <a:buNone/>
            </a:pPr>
            <a:r>
              <a:rPr b="1" i="0" lang="it-IT" sz="1800" u="none" cap="none" strike="noStrike">
                <a:solidFill>
                  <a:srgbClr val="00B050"/>
                </a:solidFill>
                <a:latin typeface="Montserrat"/>
                <a:ea typeface="Montserrat"/>
                <a:cs typeface="Montserrat"/>
                <a:sym typeface="Montserrat"/>
              </a:rPr>
              <a:t>Making EPR Work Across Borders</a:t>
            </a:r>
            <a:endParaRPr/>
          </a:p>
          <a:p>
            <a:pPr indent="0" lvl="0" marL="0" marR="0" rtl="0" algn="ctr">
              <a:lnSpc>
                <a:spcPct val="115000"/>
              </a:lnSpc>
              <a:spcBef>
                <a:spcPts val="0"/>
              </a:spcBef>
              <a:spcAft>
                <a:spcPts val="0"/>
              </a:spcAft>
              <a:buClr>
                <a:srgbClr val="00B050"/>
              </a:buClr>
              <a:buSzPts val="1400"/>
              <a:buFont typeface="Arial"/>
              <a:buNone/>
            </a:pPr>
            <a:r>
              <a:rPr b="0" i="1" lang="it-IT" sz="1400" u="none" cap="none" strike="noStrike">
                <a:solidFill>
                  <a:srgbClr val="00B050"/>
                </a:solidFill>
                <a:latin typeface="Montserrat"/>
                <a:ea typeface="Montserrat"/>
                <a:cs typeface="Montserrat"/>
                <a:sym typeface="Montserrat"/>
              </a:rPr>
              <a:t>Moderator: Valantis Ketikidis. CERTH</a:t>
            </a:r>
            <a:endParaRPr b="1" i="1" sz="1400" u="none" cap="none" strike="noStrike">
              <a:solidFill>
                <a:srgbClr val="00B050"/>
              </a:solidFill>
              <a:latin typeface="Montserrat"/>
              <a:ea typeface="Montserrat"/>
              <a:cs typeface="Montserrat"/>
              <a:sym typeface="Montserrat"/>
            </a:endParaRPr>
          </a:p>
        </p:txBody>
      </p:sp>
      <p:sp>
        <p:nvSpPr>
          <p:cNvPr id="206" name="Google Shape;206;p5"/>
          <p:cNvSpPr txBox="1"/>
          <p:nvPr/>
        </p:nvSpPr>
        <p:spPr>
          <a:xfrm>
            <a:off x="6683188" y="3633647"/>
            <a:ext cx="4670612" cy="822213"/>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chemeClr val="accent2"/>
              </a:buClr>
              <a:buSzPts val="1800"/>
              <a:buFont typeface="Arial"/>
              <a:buNone/>
            </a:pPr>
            <a:r>
              <a:rPr b="0" i="0" lang="it-IT" sz="1800" u="none" cap="none" strike="noStrike">
                <a:solidFill>
                  <a:schemeClr val="accent2"/>
                </a:solidFill>
                <a:latin typeface="Montserrat"/>
                <a:ea typeface="Montserrat"/>
                <a:cs typeface="Montserrat"/>
                <a:sym typeface="Montserrat"/>
              </a:rPr>
              <a:t>Roundtable </a:t>
            </a:r>
            <a:endParaRPr/>
          </a:p>
          <a:p>
            <a:pPr indent="0" lvl="0" marL="0" marR="0" rtl="0" algn="ctr">
              <a:lnSpc>
                <a:spcPct val="115000"/>
              </a:lnSpc>
              <a:spcBef>
                <a:spcPts val="0"/>
              </a:spcBef>
              <a:spcAft>
                <a:spcPts val="0"/>
              </a:spcAft>
              <a:buClr>
                <a:schemeClr val="accent2"/>
              </a:buClr>
              <a:buSzPts val="1800"/>
              <a:buFont typeface="Arial"/>
              <a:buNone/>
            </a:pPr>
            <a:r>
              <a:rPr b="1" i="0" lang="it-IT" sz="1800" u="none" cap="none" strike="noStrike">
                <a:solidFill>
                  <a:schemeClr val="accent2"/>
                </a:solidFill>
                <a:latin typeface="Montserrat"/>
                <a:ea typeface="Montserrat"/>
                <a:cs typeface="Montserrat"/>
                <a:sym typeface="Montserrat"/>
              </a:rPr>
              <a:t>Digital Product Passport: Challenges &amp; Opportunities for the Textile sector</a:t>
            </a:r>
            <a:endParaRPr/>
          </a:p>
          <a:p>
            <a:pPr indent="0" lvl="0" marL="0" marR="0" rtl="0" algn="ctr">
              <a:lnSpc>
                <a:spcPct val="115000"/>
              </a:lnSpc>
              <a:spcBef>
                <a:spcPts val="0"/>
              </a:spcBef>
              <a:spcAft>
                <a:spcPts val="0"/>
              </a:spcAft>
              <a:buClr>
                <a:schemeClr val="accent2"/>
              </a:buClr>
              <a:buSzPts val="1400"/>
              <a:buFont typeface="Arial"/>
              <a:buNone/>
            </a:pPr>
            <a:r>
              <a:rPr b="0" i="1" lang="it-IT" sz="1400" u="none" cap="none" strike="noStrike">
                <a:solidFill>
                  <a:schemeClr val="accent2"/>
                </a:solidFill>
                <a:latin typeface="Montserrat"/>
                <a:ea typeface="Montserrat"/>
                <a:cs typeface="Montserrat"/>
                <a:sym typeface="Montserrat"/>
              </a:rPr>
              <a:t>Moderator: Carlo Mondani, AFIL</a:t>
            </a:r>
            <a:endParaRPr b="1" i="1" sz="1400" u="none" cap="none" strike="noStrike">
              <a:solidFill>
                <a:schemeClr val="accent2"/>
              </a:solidFill>
              <a:latin typeface="Montserrat"/>
              <a:ea typeface="Montserrat"/>
              <a:cs typeface="Montserrat"/>
              <a:sym typeface="Montserrat"/>
            </a:endParaRPr>
          </a:p>
        </p:txBody>
      </p:sp>
      <p:sp>
        <p:nvSpPr>
          <p:cNvPr id="207" name="Google Shape;207;p5"/>
          <p:cNvSpPr txBox="1"/>
          <p:nvPr/>
        </p:nvSpPr>
        <p:spPr>
          <a:xfrm>
            <a:off x="609600" y="5092492"/>
            <a:ext cx="5002306" cy="140038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44094"/>
              </a:buClr>
              <a:buSzPts val="1400"/>
              <a:buFont typeface="Arial"/>
              <a:buChar char="•"/>
            </a:pPr>
            <a:r>
              <a:rPr b="0" i="0" lang="it-IT" sz="1400" u="none" cap="none" strike="noStrike">
                <a:solidFill>
                  <a:srgbClr val="144094"/>
                </a:solidFill>
                <a:latin typeface="Montserrat"/>
                <a:ea typeface="Montserrat"/>
                <a:cs typeface="Montserrat"/>
                <a:sym typeface="Montserrat"/>
              </a:rPr>
              <a:t>Fabio Tognocchi</a:t>
            </a:r>
            <a:r>
              <a:rPr b="0" i="1" lang="it-IT" sz="1400" u="none" cap="none" strike="noStrike">
                <a:solidFill>
                  <a:srgbClr val="144094"/>
                </a:solidFill>
                <a:latin typeface="Montserrat"/>
                <a:ea typeface="Montserrat"/>
                <a:cs typeface="Montserrat"/>
                <a:sym typeface="Montserrat"/>
              </a:rPr>
              <a:t>, ERP Italia Servizi</a:t>
            </a:r>
            <a:endParaRPr b="0" i="1" sz="1400" u="none" cap="none" strike="noStrike">
              <a:solidFill>
                <a:srgbClr val="144094"/>
              </a:solidFill>
              <a:latin typeface="Montserrat"/>
              <a:ea typeface="Montserrat"/>
              <a:cs typeface="Montserrat"/>
              <a:sym typeface="Montserrat"/>
            </a:endParaRPr>
          </a:p>
          <a:p>
            <a:pPr indent="-285750" lvl="0" marL="285750" marR="0" rtl="0" algn="l">
              <a:spcBef>
                <a:spcPts val="600"/>
              </a:spcBef>
              <a:spcAft>
                <a:spcPts val="0"/>
              </a:spcAft>
              <a:buClr>
                <a:srgbClr val="144094"/>
              </a:buClr>
              <a:buSzPts val="1400"/>
              <a:buFont typeface="Arial"/>
              <a:buChar char="•"/>
            </a:pPr>
            <a:r>
              <a:rPr b="0" i="0" lang="it-IT" sz="1400" u="none" cap="none" strike="noStrike">
                <a:solidFill>
                  <a:srgbClr val="144094"/>
                </a:solidFill>
                <a:latin typeface="Montserrat"/>
                <a:ea typeface="Montserrat"/>
                <a:cs typeface="Montserrat"/>
                <a:sym typeface="Montserrat"/>
              </a:rPr>
              <a:t>Andrea Minutolo, </a:t>
            </a:r>
            <a:r>
              <a:rPr b="0" i="1" lang="it-IT" sz="1400" u="none" cap="none" strike="noStrike">
                <a:solidFill>
                  <a:srgbClr val="144094"/>
                </a:solidFill>
                <a:latin typeface="Montserrat"/>
                <a:ea typeface="Montserrat"/>
                <a:cs typeface="Montserrat"/>
                <a:sym typeface="Montserrat"/>
              </a:rPr>
              <a:t>Legambiente Nazionale APS  </a:t>
            </a:r>
            <a:endParaRPr b="0" i="1" sz="1400" u="none" cap="none" strike="noStrike">
              <a:solidFill>
                <a:srgbClr val="144094"/>
              </a:solidFill>
              <a:latin typeface="Montserrat"/>
              <a:ea typeface="Montserrat"/>
              <a:cs typeface="Montserrat"/>
              <a:sym typeface="Montserrat"/>
            </a:endParaRPr>
          </a:p>
          <a:p>
            <a:pPr indent="-285750" lvl="0" marL="285750" marR="0" rtl="0" algn="l">
              <a:spcBef>
                <a:spcPts val="600"/>
              </a:spcBef>
              <a:spcAft>
                <a:spcPts val="0"/>
              </a:spcAft>
              <a:buClr>
                <a:srgbClr val="144094"/>
              </a:buClr>
              <a:buSzPts val="1400"/>
              <a:buFont typeface="Arial"/>
              <a:buChar char="•"/>
            </a:pPr>
            <a:r>
              <a:rPr b="0" i="0" lang="it-IT" sz="1400" u="none" cap="none" strike="noStrike">
                <a:solidFill>
                  <a:srgbClr val="144094"/>
                </a:solidFill>
                <a:latin typeface="Montserrat"/>
                <a:ea typeface="Montserrat"/>
                <a:cs typeface="Montserrat"/>
                <a:sym typeface="Montserrat"/>
              </a:rPr>
              <a:t>Sirma Zheleva, </a:t>
            </a:r>
            <a:r>
              <a:rPr b="0" i="1" lang="it-IT" sz="1400" u="none" cap="none" strike="noStrike">
                <a:solidFill>
                  <a:srgbClr val="144094"/>
                </a:solidFill>
                <a:latin typeface="Montserrat"/>
                <a:ea typeface="Montserrat"/>
                <a:cs typeface="Montserrat"/>
                <a:sym typeface="Montserrat"/>
              </a:rPr>
              <a:t>TExCycle</a:t>
            </a:r>
            <a:r>
              <a:rPr b="0" i="0" lang="it-IT" sz="1400" u="none" cap="none" strike="noStrike">
                <a:solidFill>
                  <a:srgbClr val="144094"/>
                </a:solidFill>
                <a:latin typeface="Montserrat"/>
                <a:ea typeface="Montserrat"/>
                <a:cs typeface="Montserrat"/>
                <a:sym typeface="Montserrat"/>
              </a:rPr>
              <a:t>  </a:t>
            </a:r>
            <a:endParaRPr b="0" i="0" sz="1400" u="none" cap="none" strike="noStrike">
              <a:solidFill>
                <a:srgbClr val="144094"/>
              </a:solidFill>
              <a:latin typeface="Montserrat"/>
              <a:ea typeface="Montserrat"/>
              <a:cs typeface="Montserrat"/>
              <a:sym typeface="Montserrat"/>
            </a:endParaRPr>
          </a:p>
          <a:p>
            <a:pPr indent="-285750" lvl="0" marL="285750" marR="0" rtl="0" algn="l">
              <a:spcBef>
                <a:spcPts val="600"/>
              </a:spcBef>
              <a:spcAft>
                <a:spcPts val="0"/>
              </a:spcAft>
              <a:buClr>
                <a:srgbClr val="144094"/>
              </a:buClr>
              <a:buSzPts val="1400"/>
              <a:buFont typeface="Arial"/>
              <a:buChar char="•"/>
            </a:pPr>
            <a:r>
              <a:rPr b="0" i="0" lang="it-IT" sz="1400" u="none" cap="none" strike="noStrike">
                <a:solidFill>
                  <a:srgbClr val="144094"/>
                </a:solidFill>
                <a:latin typeface="Montserrat"/>
                <a:ea typeface="Montserrat"/>
                <a:cs typeface="Montserrat"/>
                <a:sym typeface="Montserrat"/>
              </a:rPr>
              <a:t>Natasha Sivevska, </a:t>
            </a:r>
            <a:r>
              <a:rPr b="0" i="1" lang="it-IT" sz="1400" u="none" cap="none" strike="noStrike">
                <a:solidFill>
                  <a:srgbClr val="144094"/>
                </a:solidFill>
                <a:latin typeface="Montserrat"/>
                <a:ea typeface="Montserrat"/>
                <a:cs typeface="Montserrat"/>
                <a:sym typeface="Montserrat"/>
              </a:rPr>
              <a:t>Macedonian Textile Trade Association (TTA) – Textile Cluster </a:t>
            </a:r>
            <a:endParaRPr b="0" i="1" sz="1400" u="none" cap="none" strike="noStrike">
              <a:solidFill>
                <a:srgbClr val="144094"/>
              </a:solidFill>
              <a:latin typeface="Montserrat"/>
              <a:ea typeface="Montserrat"/>
              <a:cs typeface="Montserrat"/>
              <a:sym typeface="Montserrat"/>
            </a:endParaRPr>
          </a:p>
        </p:txBody>
      </p:sp>
      <p:sp>
        <p:nvSpPr>
          <p:cNvPr id="208" name="Google Shape;208;p5"/>
          <p:cNvSpPr txBox="1"/>
          <p:nvPr/>
        </p:nvSpPr>
        <p:spPr>
          <a:xfrm>
            <a:off x="6745941" y="5092492"/>
            <a:ext cx="4607859" cy="118494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44094"/>
              </a:buClr>
              <a:buSzPts val="1400"/>
              <a:buFont typeface="Arial"/>
              <a:buChar char="•"/>
            </a:pPr>
            <a:r>
              <a:rPr b="0" i="0" lang="it-IT" sz="1400" u="none" cap="none" strike="noStrike">
                <a:solidFill>
                  <a:srgbClr val="144094"/>
                </a:solidFill>
                <a:latin typeface="Montserrat"/>
                <a:ea typeface="Montserrat"/>
                <a:cs typeface="Montserrat"/>
                <a:sym typeface="Montserrat"/>
              </a:rPr>
              <a:t>Claudio Daniele Brugnoni</a:t>
            </a:r>
            <a:r>
              <a:rPr b="0" i="1" lang="it-IT" sz="1400" u="none" cap="none" strike="noStrike">
                <a:solidFill>
                  <a:srgbClr val="144094"/>
                </a:solidFill>
                <a:latin typeface="Montserrat"/>
                <a:ea typeface="Montserrat"/>
                <a:cs typeface="Montserrat"/>
                <a:sym typeface="Montserrat"/>
              </a:rPr>
              <a:t>, Centrocot</a:t>
            </a:r>
            <a:endParaRPr b="0" i="1" sz="1400" u="none" cap="none" strike="noStrike">
              <a:solidFill>
                <a:srgbClr val="144094"/>
              </a:solidFill>
              <a:latin typeface="Montserrat"/>
              <a:ea typeface="Montserrat"/>
              <a:cs typeface="Montserrat"/>
              <a:sym typeface="Montserrat"/>
            </a:endParaRPr>
          </a:p>
          <a:p>
            <a:pPr indent="-285750" lvl="0" marL="285750" marR="0" rtl="0" algn="l">
              <a:spcBef>
                <a:spcPts val="600"/>
              </a:spcBef>
              <a:spcAft>
                <a:spcPts val="0"/>
              </a:spcAft>
              <a:buClr>
                <a:srgbClr val="144094"/>
              </a:buClr>
              <a:buSzPts val="1400"/>
              <a:buFont typeface="Arial"/>
              <a:buChar char="•"/>
            </a:pPr>
            <a:r>
              <a:rPr b="0" i="0" lang="it-IT" sz="1400" u="none" cap="none" strike="noStrike">
                <a:solidFill>
                  <a:srgbClr val="144094"/>
                </a:solidFill>
                <a:latin typeface="Montserrat"/>
                <a:ea typeface="Montserrat"/>
                <a:cs typeface="Montserrat"/>
                <a:sym typeface="Montserrat"/>
              </a:rPr>
              <a:t>Eva Alonso Núñez, </a:t>
            </a:r>
            <a:r>
              <a:rPr b="0" i="1" lang="it-IT" sz="1400" u="none" cap="none" strike="noStrike">
                <a:solidFill>
                  <a:srgbClr val="144094"/>
                </a:solidFill>
                <a:latin typeface="Montserrat"/>
                <a:ea typeface="Montserrat"/>
                <a:cs typeface="Montserrat"/>
                <a:sym typeface="Montserrat"/>
              </a:rPr>
              <a:t>Velamen</a:t>
            </a:r>
            <a:endParaRPr b="0" i="1" sz="1400" u="none" cap="none" strike="noStrike">
              <a:solidFill>
                <a:srgbClr val="144094"/>
              </a:solidFill>
              <a:latin typeface="Montserrat"/>
              <a:ea typeface="Montserrat"/>
              <a:cs typeface="Montserrat"/>
              <a:sym typeface="Montserrat"/>
            </a:endParaRPr>
          </a:p>
          <a:p>
            <a:pPr indent="-285750" lvl="0" marL="285750" marR="0" rtl="0" algn="l">
              <a:spcBef>
                <a:spcPts val="600"/>
              </a:spcBef>
              <a:spcAft>
                <a:spcPts val="0"/>
              </a:spcAft>
              <a:buClr>
                <a:srgbClr val="144094"/>
              </a:buClr>
              <a:buSzPts val="1400"/>
              <a:buFont typeface="Arial"/>
              <a:buChar char="•"/>
            </a:pPr>
            <a:r>
              <a:rPr b="0" i="0" lang="it-IT" sz="1400" u="none" cap="none" strike="noStrike">
                <a:solidFill>
                  <a:srgbClr val="144094"/>
                </a:solidFill>
                <a:latin typeface="Montserrat"/>
                <a:ea typeface="Montserrat"/>
                <a:cs typeface="Montserrat"/>
                <a:sym typeface="Montserrat"/>
              </a:rPr>
              <a:t>Javier Martinez Elices, </a:t>
            </a:r>
            <a:r>
              <a:rPr b="0" i="1" lang="it-IT" sz="1400" u="none" cap="none" strike="noStrike">
                <a:solidFill>
                  <a:srgbClr val="144094"/>
                </a:solidFill>
                <a:latin typeface="Montserrat"/>
                <a:ea typeface="Montserrat"/>
                <a:cs typeface="Montserrat"/>
                <a:sym typeface="Montserrat"/>
              </a:rPr>
              <a:t>Textil Santanderina</a:t>
            </a:r>
            <a:r>
              <a:rPr b="0" i="0" lang="it-IT" sz="1400" u="none" cap="none" strike="noStrike">
                <a:solidFill>
                  <a:srgbClr val="144094"/>
                </a:solidFill>
                <a:latin typeface="Montserrat"/>
                <a:ea typeface="Montserrat"/>
                <a:cs typeface="Montserrat"/>
                <a:sym typeface="Montserrat"/>
              </a:rPr>
              <a:t>  </a:t>
            </a:r>
            <a:endParaRPr b="0" i="0" sz="1400" u="none" cap="none" strike="noStrike">
              <a:solidFill>
                <a:srgbClr val="144094"/>
              </a:solidFill>
              <a:latin typeface="Montserrat"/>
              <a:ea typeface="Montserrat"/>
              <a:cs typeface="Montserrat"/>
              <a:sym typeface="Montserrat"/>
            </a:endParaRPr>
          </a:p>
          <a:p>
            <a:pPr indent="-285750" lvl="0" marL="285750" marR="0" rtl="0" algn="l">
              <a:spcBef>
                <a:spcPts val="600"/>
              </a:spcBef>
              <a:spcAft>
                <a:spcPts val="0"/>
              </a:spcAft>
              <a:buClr>
                <a:srgbClr val="144094"/>
              </a:buClr>
              <a:buSzPts val="1400"/>
              <a:buFont typeface="Arial"/>
              <a:buChar char="•"/>
            </a:pPr>
            <a:r>
              <a:rPr b="0" i="0" lang="it-IT" sz="1400" u="none" cap="none" strike="noStrike">
                <a:solidFill>
                  <a:srgbClr val="144094"/>
                </a:solidFill>
                <a:latin typeface="Montserrat"/>
                <a:ea typeface="Montserrat"/>
                <a:cs typeface="Montserrat"/>
                <a:sym typeface="Montserrat"/>
              </a:rPr>
              <a:t>David Allo, </a:t>
            </a:r>
            <a:r>
              <a:rPr b="0" i="1" lang="it-IT" sz="1400" u="none" cap="none" strike="noStrike">
                <a:solidFill>
                  <a:srgbClr val="144094"/>
                </a:solidFill>
                <a:latin typeface="Montserrat"/>
                <a:ea typeface="Montserrat"/>
                <a:cs typeface="Montserrat"/>
                <a:sym typeface="Montserrat"/>
              </a:rPr>
              <a:t>TEXFOR</a:t>
            </a:r>
            <a:endParaRPr b="0" i="1" sz="1400" u="none" cap="none" strike="noStrike">
              <a:solidFill>
                <a:srgbClr val="144094"/>
              </a:solidFill>
              <a:latin typeface="Montserrat"/>
              <a:ea typeface="Montserrat"/>
              <a:cs typeface="Montserrat"/>
              <a:sym typeface="Montserrat"/>
            </a:endParaRPr>
          </a:p>
        </p:txBody>
      </p:sp>
      <p:cxnSp>
        <p:nvCxnSpPr>
          <p:cNvPr id="209" name="Google Shape;209;p5"/>
          <p:cNvCxnSpPr/>
          <p:nvPr/>
        </p:nvCxnSpPr>
        <p:spPr>
          <a:xfrm>
            <a:off x="2841605" y="3412637"/>
            <a:ext cx="6427695" cy="0"/>
          </a:xfrm>
          <a:prstGeom prst="straightConnector1">
            <a:avLst/>
          </a:prstGeom>
          <a:noFill/>
          <a:ln cap="flat" cmpd="sng" w="28575">
            <a:solidFill>
              <a:srgbClr val="144094"/>
            </a:solidFill>
            <a:prstDash val="solid"/>
            <a:miter lim="800000"/>
            <a:headEnd len="sm" w="sm" type="none"/>
            <a:tailEnd len="sm" w="sm" type="none"/>
          </a:ln>
          <a:effectLst>
            <a:outerShdw blurRad="50800" rotWithShape="0" algn="t" dir="5400000" dist="38100">
              <a:srgbClr val="000000">
                <a:alpha val="40000"/>
              </a:srgbClr>
            </a:outerShdw>
          </a:effectLst>
        </p:spPr>
      </p:cxnSp>
      <p:sp>
        <p:nvSpPr>
          <p:cNvPr id="210" name="Google Shape;210;p5"/>
          <p:cNvSpPr txBox="1"/>
          <p:nvPr/>
        </p:nvSpPr>
        <p:spPr>
          <a:xfrm>
            <a:off x="10216102" y="6411456"/>
            <a:ext cx="182880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600" u="none" cap="none" strike="noStrike">
                <a:solidFill>
                  <a:srgbClr val="0070C0"/>
                </a:solidFill>
                <a:latin typeface="Montserrat"/>
                <a:ea typeface="Montserrat"/>
                <a:cs typeface="Montserrat"/>
                <a:sym typeface="Montserrat"/>
              </a:rPr>
              <a:t>… Light lunch</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6"/>
          <p:cNvPicPr preferRelativeResize="0"/>
          <p:nvPr/>
        </p:nvPicPr>
        <p:blipFill rotWithShape="1">
          <a:blip r:embed="rId3">
            <a:alphaModFix/>
          </a:blip>
          <a:srcRect b="0" l="0" r="0" t="0"/>
          <a:stretch/>
        </p:blipFill>
        <p:spPr>
          <a:xfrm>
            <a:off x="2124456" y="555909"/>
            <a:ext cx="7943088" cy="963168"/>
          </a:xfrm>
          <a:prstGeom prst="rect">
            <a:avLst/>
          </a:prstGeom>
          <a:noFill/>
          <a:ln>
            <a:noFill/>
          </a:ln>
        </p:spPr>
      </p:pic>
      <p:cxnSp>
        <p:nvCxnSpPr>
          <p:cNvPr id="216" name="Google Shape;216;p6"/>
          <p:cNvCxnSpPr/>
          <p:nvPr/>
        </p:nvCxnSpPr>
        <p:spPr>
          <a:xfrm>
            <a:off x="1979525" y="4009292"/>
            <a:ext cx="8340132" cy="0"/>
          </a:xfrm>
          <a:prstGeom prst="straightConnector1">
            <a:avLst/>
          </a:prstGeom>
          <a:noFill/>
          <a:ln cap="flat" cmpd="sng" w="19050">
            <a:solidFill>
              <a:srgbClr val="0070C0"/>
            </a:solidFill>
            <a:prstDash val="solid"/>
            <a:miter lim="800000"/>
            <a:headEnd len="sm" w="sm" type="none"/>
            <a:tailEnd len="sm" w="sm" type="none"/>
          </a:ln>
        </p:spPr>
      </p:cxnSp>
      <p:sp>
        <p:nvSpPr>
          <p:cNvPr id="217" name="Google Shape;217;p6"/>
          <p:cNvSpPr txBox="1"/>
          <p:nvPr/>
        </p:nvSpPr>
        <p:spPr>
          <a:xfrm>
            <a:off x="2124456" y="5319853"/>
            <a:ext cx="3462428" cy="87652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it-IT" sz="1800" u="none" cap="none" strike="noStrike">
                <a:solidFill>
                  <a:srgbClr val="164193"/>
                </a:solidFill>
                <a:latin typeface="Montserrat"/>
                <a:ea typeface="Montserrat"/>
                <a:cs typeface="Montserrat"/>
                <a:sym typeface="Montserrat"/>
              </a:rPr>
              <a:t>Fabiana Pirola</a:t>
            </a:r>
            <a:endParaRPr/>
          </a:p>
          <a:p>
            <a:pPr indent="0" lvl="0" marL="0" marR="0" rtl="0" algn="l">
              <a:lnSpc>
                <a:spcPct val="150000"/>
              </a:lnSpc>
              <a:spcBef>
                <a:spcPts val="0"/>
              </a:spcBef>
              <a:spcAft>
                <a:spcPts val="0"/>
              </a:spcAft>
              <a:buNone/>
            </a:pPr>
            <a:r>
              <a:rPr b="0" i="0" lang="it-IT" sz="1800" u="none" cap="none" strike="noStrike">
                <a:solidFill>
                  <a:srgbClr val="164193"/>
                </a:solidFill>
                <a:latin typeface="Montserrat"/>
                <a:ea typeface="Montserrat"/>
                <a:cs typeface="Montserrat"/>
                <a:sym typeface="Montserrat"/>
              </a:rPr>
              <a:t>Project coordinator</a:t>
            </a:r>
            <a:endParaRPr b="0" i="0" sz="1800" u="none" cap="none" strike="noStrike">
              <a:solidFill>
                <a:srgbClr val="164193"/>
              </a:solidFill>
              <a:latin typeface="Montserrat"/>
              <a:ea typeface="Montserrat"/>
              <a:cs typeface="Montserrat"/>
              <a:sym typeface="Montserrat"/>
            </a:endParaRPr>
          </a:p>
        </p:txBody>
      </p:sp>
      <p:pic>
        <p:nvPicPr>
          <p:cNvPr descr="Logo e identità visiva | Università degli studi di Bergamo" id="218" name="Google Shape;218;p6"/>
          <p:cNvPicPr preferRelativeResize="0"/>
          <p:nvPr/>
        </p:nvPicPr>
        <p:blipFill rotWithShape="1">
          <a:blip r:embed="rId4">
            <a:alphaModFix/>
          </a:blip>
          <a:srcRect b="0" l="0" r="0" t="0"/>
          <a:stretch/>
        </p:blipFill>
        <p:spPr>
          <a:xfrm>
            <a:off x="8505254" y="5199659"/>
            <a:ext cx="1150284" cy="996716"/>
          </a:xfrm>
          <a:prstGeom prst="rect">
            <a:avLst/>
          </a:prstGeom>
          <a:noFill/>
          <a:ln>
            <a:noFill/>
          </a:ln>
        </p:spPr>
      </p:pic>
      <p:sp>
        <p:nvSpPr>
          <p:cNvPr id="219" name="Google Shape;219;p6"/>
          <p:cNvSpPr txBox="1"/>
          <p:nvPr/>
        </p:nvSpPr>
        <p:spPr>
          <a:xfrm>
            <a:off x="1455518" y="2197893"/>
            <a:ext cx="9280963" cy="246221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it-IT" sz="2400" u="none" cap="none" strike="noStrike">
                <a:solidFill>
                  <a:srgbClr val="0070C0"/>
                </a:solidFill>
                <a:latin typeface="Montserrat"/>
                <a:ea typeface="Montserrat"/>
                <a:cs typeface="Montserrat"/>
                <a:sym typeface="Montserrat"/>
              </a:rPr>
              <a:t>Interreg Euro-MED GREENSMARTMED </a:t>
            </a:r>
            <a:endParaRPr/>
          </a:p>
          <a:p>
            <a:pPr indent="0" lvl="0" marL="0" marR="0" rtl="0" algn="ctr">
              <a:spcBef>
                <a:spcPts val="0"/>
              </a:spcBef>
              <a:spcAft>
                <a:spcPts val="0"/>
              </a:spcAft>
              <a:buNone/>
            </a:pPr>
            <a:r>
              <a:rPr b="1" i="0" lang="it-IT" sz="1800" u="none" cap="none" strike="noStrike">
                <a:solidFill>
                  <a:srgbClr val="00B0F0"/>
                </a:solidFill>
                <a:latin typeface="Montserrat"/>
                <a:ea typeface="Montserrat"/>
                <a:cs typeface="Montserrat"/>
                <a:sym typeface="Montserrat"/>
              </a:rPr>
              <a:t>Transnational Event</a:t>
            </a:r>
            <a:endParaRPr/>
          </a:p>
          <a:p>
            <a:pPr indent="0" lvl="0" marL="0" marR="0" rtl="0" algn="ctr">
              <a:spcBef>
                <a:spcPts val="0"/>
              </a:spcBef>
              <a:spcAft>
                <a:spcPts val="0"/>
              </a:spcAft>
              <a:buNone/>
            </a:pPr>
            <a:r>
              <a:t/>
            </a:r>
            <a:endParaRPr b="1" i="0" sz="1200" u="none" cap="none" strike="noStrike">
              <a:solidFill>
                <a:srgbClr val="00B0F0"/>
              </a:solidFill>
              <a:latin typeface="Montserrat"/>
              <a:ea typeface="Montserrat"/>
              <a:cs typeface="Montserrat"/>
              <a:sym typeface="Montserrat"/>
            </a:endParaRPr>
          </a:p>
          <a:p>
            <a:pPr indent="0" lvl="0" marL="0" marR="0" rtl="0" algn="ctr">
              <a:spcBef>
                <a:spcPts val="0"/>
              </a:spcBef>
              <a:spcAft>
                <a:spcPts val="0"/>
              </a:spcAft>
              <a:buNone/>
            </a:pPr>
            <a:r>
              <a:rPr b="1" i="1" lang="it-IT" sz="2400" u="none" cap="none" strike="noStrike">
                <a:solidFill>
                  <a:srgbClr val="164193"/>
                </a:solidFill>
                <a:latin typeface="Montserrat"/>
                <a:ea typeface="Montserrat"/>
                <a:cs typeface="Montserrat"/>
                <a:sym typeface="Montserrat"/>
              </a:rPr>
              <a:t>Building a Circular Textile Future through </a:t>
            </a:r>
            <a:endParaRPr/>
          </a:p>
          <a:p>
            <a:pPr indent="0" lvl="0" marL="0" marR="0" rtl="0" algn="ctr">
              <a:spcBef>
                <a:spcPts val="0"/>
              </a:spcBef>
              <a:spcAft>
                <a:spcPts val="0"/>
              </a:spcAft>
              <a:buNone/>
            </a:pPr>
            <a:r>
              <a:rPr b="1" i="1" lang="it-IT" sz="2400" u="none" cap="none" strike="noStrike">
                <a:solidFill>
                  <a:srgbClr val="164193"/>
                </a:solidFill>
                <a:latin typeface="Montserrat"/>
                <a:ea typeface="Montserrat"/>
                <a:cs typeface="Montserrat"/>
                <a:sym typeface="Montserrat"/>
              </a:rPr>
              <a:t>Regional &amp; Transnational Collaboration on EPR and DPP</a:t>
            </a:r>
            <a:endParaRPr/>
          </a:p>
          <a:p>
            <a:pPr indent="0" lvl="0" marL="0" marR="0" rtl="0" algn="ctr">
              <a:spcBef>
                <a:spcPts val="0"/>
              </a:spcBef>
              <a:spcAft>
                <a:spcPts val="0"/>
              </a:spcAft>
              <a:buNone/>
            </a:pPr>
            <a:r>
              <a:t/>
            </a:r>
            <a:endParaRPr b="1" i="0" sz="1600" u="none" cap="none" strike="noStrike">
              <a:solidFill>
                <a:srgbClr val="0070C0"/>
              </a:solidFill>
              <a:latin typeface="Montserrat"/>
              <a:ea typeface="Montserrat"/>
              <a:cs typeface="Montserrat"/>
              <a:sym typeface="Montserrat"/>
            </a:endParaRPr>
          </a:p>
          <a:p>
            <a:pPr indent="0" lvl="0" marL="0" marR="0" rtl="0" algn="ctr">
              <a:spcBef>
                <a:spcPts val="0"/>
              </a:spcBef>
              <a:spcAft>
                <a:spcPts val="0"/>
              </a:spcAft>
              <a:buNone/>
            </a:pPr>
            <a:r>
              <a:rPr b="1" i="0" lang="it-IT" sz="1800" u="none" cap="none" strike="noStrike">
                <a:solidFill>
                  <a:srgbClr val="0070C0"/>
                </a:solidFill>
                <a:latin typeface="Montserrat"/>
                <a:ea typeface="Montserrat"/>
                <a:cs typeface="Montserrat"/>
                <a:sym typeface="Montserrat"/>
              </a:rPr>
              <a:t>6 November 2025</a:t>
            </a:r>
            <a:endParaRPr/>
          </a:p>
          <a:p>
            <a:pPr indent="0" lvl="0" marL="0" marR="0" rtl="0" algn="ctr">
              <a:spcBef>
                <a:spcPts val="0"/>
              </a:spcBef>
              <a:spcAft>
                <a:spcPts val="0"/>
              </a:spcAft>
              <a:buNone/>
            </a:pPr>
            <a:r>
              <a:t/>
            </a:r>
            <a:endParaRPr b="0" i="0" sz="1800" u="none" cap="none" strike="noStrike">
              <a:solidFill>
                <a:srgbClr val="0070C0"/>
              </a:solidFill>
              <a:latin typeface="Montserrat"/>
              <a:ea typeface="Montserrat"/>
              <a:cs typeface="Montserrat"/>
              <a:sym typeface="Montserrat"/>
            </a:endParaRPr>
          </a:p>
        </p:txBody>
      </p:sp>
      <p:pic>
        <p:nvPicPr>
          <p:cNvPr descr="A green text on a black background&#10;&#10;AI-generated content may be incorrect." id="220" name="Google Shape;220;p6"/>
          <p:cNvPicPr preferRelativeResize="0"/>
          <p:nvPr/>
        </p:nvPicPr>
        <p:blipFill rotWithShape="1">
          <a:blip r:embed="rId5">
            <a:alphaModFix/>
          </a:blip>
          <a:srcRect b="0" l="0" r="0" t="0"/>
          <a:stretch/>
        </p:blipFill>
        <p:spPr>
          <a:xfrm>
            <a:off x="4328599" y="4485132"/>
            <a:ext cx="3846808" cy="9270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2024-07-03T10:03:21Z</dcterms:created>
  <dc:creator>Carlo Mondani | AFIL</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0x0101001A9A92D649BBDF49A01EC7419D2245D1</vt:lpwstr>
  </property>
  <property fmtid="{D5CDD505-2E9C-101B-9397-08002B2CF9AE}" pid="3" name="MediaServiceImageTags">
    <vt:lpwstr/>
  </property>
</Properties>
</file>