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0"/>
  </p:notesMasterIdLst>
  <p:sldIdLst>
    <p:sldId id="256" r:id="rId5"/>
    <p:sldId id="2147377570" r:id="rId6"/>
    <p:sldId id="2147377569" r:id="rId7"/>
    <p:sldId id="257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3"/>
    <a:srgbClr val="FFE2A7"/>
    <a:srgbClr val="CCECFF"/>
    <a:srgbClr val="AFFFCA"/>
    <a:srgbClr val="FFFFCC"/>
    <a:srgbClr val="93FFFF"/>
    <a:srgbClr val="FFCC99"/>
    <a:srgbClr val="CCFFFF"/>
    <a:srgbClr val="CCCCFF"/>
    <a:srgbClr val="53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87B78-716F-6A46-87B8-F7C43695C269}" v="20" dt="2025-10-30T15:27:24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5" autoAdjust="0"/>
    <p:restoredTop sz="96126" autoAdjust="0"/>
  </p:normalViewPr>
  <p:slideViewPr>
    <p:cSldViewPr snapToGrid="0">
      <p:cViewPr varScale="1">
        <p:scale>
          <a:sx n="107" d="100"/>
          <a:sy n="107" d="100"/>
        </p:scale>
        <p:origin x="1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F4205-509C-434C-8F71-9A8A15BD8F5D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ED7B-1989-4BB7-AE90-C3D57797BA2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6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ED7B-1989-4BB7-AE90-C3D57797BA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8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ED7B-1989-4BB7-AE90-C3D57797BA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8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EB8E-087F-81CD-045F-CB7156BB7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8CF0D-D565-C228-79AA-1AE7A3CE8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D764-472E-3B71-A555-86F9B3BC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4DB4F-CBC6-4ED0-B5AF-828CF54E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40975-ACA9-173B-B22E-52835104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EE0BFFAB-849E-1E16-2A53-61B0C0601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267303" y="-970754"/>
            <a:ext cx="5762960" cy="8914837"/>
          </a:xfrm>
          <a:prstGeom prst="rect">
            <a:avLst/>
          </a:prstGeom>
        </p:spPr>
      </p:pic>
      <p:pic>
        <p:nvPicPr>
          <p:cNvPr id="8" name="Image 28">
            <a:extLst>
              <a:ext uri="{FF2B5EF4-FFF2-40B4-BE49-F238E27FC236}">
                <a16:creationId xmlns:a16="http://schemas.microsoft.com/office/drawing/2014/main" id="{853EF860-2B2A-B8B1-9099-8F24000ED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 flipH="1" flipV="1">
            <a:off x="9803525" y="-10284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31F7-E991-555A-717C-48A01501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73482-550B-5AFB-AC5B-28372345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CFA2-6D14-B8CF-BE2A-6630372F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9563-3536-CE9A-270F-50C755A7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FD8AE-2063-D03C-8D95-CCD182F5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3EB0930D-CFB2-D42E-ADB3-840B071B3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84042-5F6D-5D4F-1A36-BCB9E15B3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7B1D9-CFE9-A578-8681-DF97DB277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E279-0949-2196-3089-ED1B7D1B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2DA2-EEEA-AA79-6B6E-C3E068D8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F693-DAD5-5AAA-2311-C6CE53B1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94EAD259-B607-0735-3319-96A1658B0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5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BCA3-D732-5CF6-2A25-21DD13D6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EF8A-2607-AA94-9EAD-CB97DBA3E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B65F1-1087-26BF-37FC-740D73F5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89B8F-8281-FCDF-D023-04AEA930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27BBD-A6CF-BF5B-9226-6DEC78DD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36A46800-4347-8788-8E68-9E4AC3E77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6EBE-8309-F256-CAC5-21363FD7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D3A8A-C303-7E4A-7D99-01EF86CB5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306F1-6F52-786F-093F-5648FF96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9AB5D-B645-16AE-5027-8F224EDA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CEAB1-984F-E6B8-1A58-37BB325E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7C82ECC6-ED56-0021-3626-870A48501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8DB3-0020-AFA4-433C-BA1D4186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212A-CCD7-D5F1-4B95-F0E43B3B9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7B0A5-2154-257D-4F1F-7097C58DA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D6535-7D5E-47EE-669E-FE497BFE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1BAB5-BD6C-080C-8914-3A2752DD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4D6F6-F361-EB6F-2621-6CEB7FB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390B127C-AD1D-BCFF-A9BA-C8700719A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BA55610-6E64-2C6F-3BCB-70A479408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04F4A788-16E3-F509-FEF1-1ABAF7ADF411}"/>
              </a:ext>
            </a:extLst>
          </p:cNvPr>
          <p:cNvCxnSpPr>
            <a:cxnSpLocks/>
          </p:cNvCxnSpPr>
          <p:nvPr userDrawn="1"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60D1-0420-BE9D-C6CC-6EA84BCF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6F4E0-9091-BB19-74D6-4DD56332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235B7-D110-62D8-CB51-4E0FA4ECE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8BB0C-3F29-EA65-EE9E-A06EBD14E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6D729-FCB6-976B-A1C1-B5D904AEB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FE2B7-388A-7596-EDA2-0A6F285F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BE723-69D7-14A6-9F95-51C20C56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D0610-A356-BCB3-1984-DBA7E388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age 28">
            <a:extLst>
              <a:ext uri="{FF2B5EF4-FFF2-40B4-BE49-F238E27FC236}">
                <a16:creationId xmlns:a16="http://schemas.microsoft.com/office/drawing/2014/main" id="{6BCDD72C-0A56-BD78-667A-2B0F51526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54AF-2BA6-D900-FC4F-805DCA53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ABE12-CE91-454C-424B-974D2697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7D9F7-AF9F-2019-5AE1-7297B886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697D5-974B-F063-FDB8-14534E29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6" name="Image 28">
            <a:extLst>
              <a:ext uri="{FF2B5EF4-FFF2-40B4-BE49-F238E27FC236}">
                <a16:creationId xmlns:a16="http://schemas.microsoft.com/office/drawing/2014/main" id="{41C49BF5-0A16-169A-DA95-1B86B152D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7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3E1FC-1BCE-AF7C-D7AE-9FD3EB2F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706A3-3924-9A0E-A4F9-E8E09F30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337D-7068-7324-825D-7F8EBD06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Image 28">
            <a:extLst>
              <a:ext uri="{FF2B5EF4-FFF2-40B4-BE49-F238E27FC236}">
                <a16:creationId xmlns:a16="http://schemas.microsoft.com/office/drawing/2014/main" id="{AA8FD7CC-9C3D-AA7A-6D44-96167B9BA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E51-2F13-C670-3A55-410923E1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DB10-1B55-75C6-D0E8-C140CBE4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98A59-A9F1-5626-EF30-3D45C7B1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95BD4-C13F-8A73-8D03-9B9AC3DD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4F73B-782A-18EE-8305-1B712E9A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8BD0-CC70-6D2E-F625-C5C359FF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A4DF6506-AE5F-6044-6F96-52BACF84C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5ACB-765B-37E5-684B-5675E628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72237-BD25-C3A2-36B2-CEB2CADE0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C1509-2261-4905-1621-C151F8095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F9BFA-8009-B3A9-3012-AC02D82C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8A7EC-D5E9-451C-DEC2-420445A9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ECABD-7107-F948-5584-FA496538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87391E48-CF91-B12D-B51B-332366C2C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6C8B6-C64F-E2E4-360D-124C2382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AD6F2-F759-020D-2C3A-A6A9EBFA3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6D52-2225-7C2D-ECA1-979552238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40493-1F71-4F77-836C-410095C65537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7E64-A428-4D84-55D9-D0ABB8A15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D413-7D71-A1A1-1EBF-D8531115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6FBB6-1EFB-4954-9C49-F6EEF9A0266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B7AD03-22B6-34F3-CFCF-D303B8DB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90" y="232960"/>
            <a:ext cx="9330890" cy="1131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BBFBE-EBAC-D832-87D4-AE24B379E27C}"/>
              </a:ext>
            </a:extLst>
          </p:cNvPr>
          <p:cNvSpPr txBox="1"/>
          <p:nvPr/>
        </p:nvSpPr>
        <p:spPr>
          <a:xfrm>
            <a:off x="1455515" y="1887631"/>
            <a:ext cx="928096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Interreg Euro-MED GREENSMARTMED </a:t>
            </a:r>
          </a:p>
          <a:p>
            <a:pPr algn="ctr"/>
            <a:r>
              <a:rPr lang="en-GB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Transnational Event</a:t>
            </a:r>
          </a:p>
          <a:p>
            <a:pPr algn="ctr"/>
            <a:endParaRPr lang="en-GB" sz="12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Building a Circular Textile Future through </a:t>
            </a: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Regional &amp; Transnational Collaboration on EPR and DPP</a:t>
            </a:r>
          </a:p>
          <a:p>
            <a:pPr algn="ctr"/>
            <a:endParaRPr lang="en-GB" sz="16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b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6 November 2025</a:t>
            </a:r>
          </a:p>
          <a:p>
            <a:pPr algn="ctr"/>
            <a:endParaRPr lang="en-GB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618890-2F4A-5AFC-79BE-3623F54DE8FA}"/>
              </a:ext>
            </a:extLst>
          </p:cNvPr>
          <p:cNvCxnSpPr/>
          <p:nvPr/>
        </p:nvCxnSpPr>
        <p:spPr>
          <a:xfrm>
            <a:off x="1925934" y="3681549"/>
            <a:ext cx="83401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CA8A493-DC3D-2940-D699-48DDE97D4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39" y="3972336"/>
            <a:ext cx="5081161" cy="1224455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1ACA2B3B-C767-C063-ECA5-74A69C286C96}"/>
              </a:ext>
            </a:extLst>
          </p:cNvPr>
          <p:cNvSpPr txBox="1"/>
          <p:nvPr/>
        </p:nvSpPr>
        <p:spPr>
          <a:xfrm>
            <a:off x="2083956" y="5281168"/>
            <a:ext cx="6870666" cy="109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Claudio D. Brugnoni</a:t>
            </a:r>
          </a:p>
          <a:p>
            <a:pPr>
              <a:lnSpc>
                <a:spcPct val="150000"/>
              </a:lnSpc>
            </a:pPr>
            <a:r>
              <a:rPr lang="en-GB" sz="1400" b="1" noProof="0" dirty="0" err="1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Multilab</a:t>
            </a:r>
            <a:r>
              <a:rPr lang="en-GB" sz="1400" b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 Director </a:t>
            </a:r>
            <a:r>
              <a:rPr lang="en-GB" sz="1400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– Area Manager Multisectoral R&amp;I</a:t>
            </a:r>
            <a:r>
              <a:rPr lang="en-GB" sz="140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  </a:t>
            </a:r>
            <a:r>
              <a:rPr lang="en-GB" sz="1400" b="1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CENTROCOT S.p.A.</a:t>
            </a:r>
          </a:p>
          <a:p>
            <a:pPr>
              <a:lnSpc>
                <a:spcPct val="150000"/>
              </a:lnSpc>
            </a:pPr>
            <a:endParaRPr lang="en-GB" sz="100" noProof="0" dirty="0">
              <a:solidFill>
                <a:srgbClr val="164193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 err="1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claudio.brugnoni@centrocot.it</a:t>
            </a:r>
            <a:endParaRPr lang="en-GB" sz="1400" b="1" noProof="0" dirty="0">
              <a:solidFill>
                <a:srgbClr val="164193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testo, Carattere, design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85B3D42-30EE-F16A-720C-7F10004E8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22153" r="20741" b="22560"/>
          <a:stretch>
            <a:fillRect/>
          </a:stretch>
        </p:blipFill>
        <p:spPr>
          <a:xfrm>
            <a:off x="886409" y="5281168"/>
            <a:ext cx="1197547" cy="11314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EFFE0-7054-165F-ECD2-9207100A7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251" y="5104320"/>
            <a:ext cx="2425452" cy="15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8F5D7-7695-0722-160B-D3D96F528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256306-9F06-8578-9F2A-B160D8382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37D3E0-21C5-E759-38E4-BA6853A37157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5">
            <a:extLst>
              <a:ext uri="{FF2B5EF4-FFF2-40B4-BE49-F238E27FC236}">
                <a16:creationId xmlns:a16="http://schemas.microsoft.com/office/drawing/2014/main" id="{7E6F43E6-3620-CC07-F18E-4CC3F9CF5C5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38200" y="6008913"/>
            <a:ext cx="2253343" cy="614715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3747;p48">
            <a:extLst>
              <a:ext uri="{FF2B5EF4-FFF2-40B4-BE49-F238E27FC236}">
                <a16:creationId xmlns:a16="http://schemas.microsoft.com/office/drawing/2014/main" id="{E1A0C54F-8205-C866-DBCC-505493944A35}"/>
              </a:ext>
            </a:extLst>
          </p:cNvPr>
          <p:cNvSpPr txBox="1">
            <a:spLocks/>
          </p:cNvSpPr>
          <p:nvPr/>
        </p:nvSpPr>
        <p:spPr>
          <a:xfrm flipH="1">
            <a:off x="784360" y="626868"/>
            <a:ext cx="30700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it-IT" sz="3733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Thin"/>
              </a:rPr>
              <a:t>About </a:t>
            </a:r>
            <a:r>
              <a:rPr lang="it-IT" sz="3733" dirty="0" err="1">
                <a:solidFill>
                  <a:srgbClr val="79D8B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us</a:t>
            </a:r>
            <a:endParaRPr lang="it-IT" sz="3733" dirty="0">
              <a:solidFill>
                <a:srgbClr val="79D8B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BC36F3-28A7-C0FE-29DD-160FE27FD97B}"/>
              </a:ext>
            </a:extLst>
          </p:cNvPr>
          <p:cNvSpPr txBox="1"/>
          <p:nvPr/>
        </p:nvSpPr>
        <p:spPr>
          <a:xfrm>
            <a:off x="11145284" y="5495715"/>
            <a:ext cx="10467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434343"/>
                </a:solidFill>
                <a:latin typeface="Roboto Thin"/>
                <a:ea typeface="Roboto Thin"/>
                <a:cs typeface="Roboto Thin"/>
                <a:sym typeface="Roboto Thin"/>
              </a:rPr>
              <a:t>Ref. 2024</a:t>
            </a:r>
            <a:endParaRPr lang="it-IT" sz="1600" dirty="0"/>
          </a:p>
        </p:txBody>
      </p:sp>
      <p:cxnSp>
        <p:nvCxnSpPr>
          <p:cNvPr id="6" name="Google Shape;64;p14">
            <a:extLst>
              <a:ext uri="{FF2B5EF4-FFF2-40B4-BE49-F238E27FC236}">
                <a16:creationId xmlns:a16="http://schemas.microsoft.com/office/drawing/2014/main" id="{F520871D-465C-B1ED-2E07-56E578655318}"/>
              </a:ext>
            </a:extLst>
          </p:cNvPr>
          <p:cNvCxnSpPr>
            <a:cxnSpLocks/>
          </p:cNvCxnSpPr>
          <p:nvPr/>
        </p:nvCxnSpPr>
        <p:spPr>
          <a:xfrm>
            <a:off x="924934" y="493584"/>
            <a:ext cx="4502089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EFC4726D-4161-A7FD-D202-2ECB933A2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16" y="1751053"/>
            <a:ext cx="4258522" cy="396586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E604910-87FB-C1AF-A770-4FD7BC033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461" y="2384263"/>
            <a:ext cx="5734669" cy="303457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BAE80DF-ACB1-4069-D1D2-098990D1E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557" y="539527"/>
            <a:ext cx="4997084" cy="2004155"/>
          </a:xfrm>
          <a:prstGeom prst="rect">
            <a:avLst/>
          </a:prstGeom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E063AA73-1BB8-EE66-848E-9ADEF85991E5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3081197" y="730388"/>
            <a:ext cx="2253343" cy="614715"/>
          </a:xfrm>
          <a:prstGeom prst="rect">
            <a:avLst/>
          </a:prstGeom>
          <a:ln w="0">
            <a:noFill/>
          </a:ln>
        </p:spPr>
      </p:pic>
      <p:cxnSp>
        <p:nvCxnSpPr>
          <p:cNvPr id="16" name="Google Shape;64;p14">
            <a:extLst>
              <a:ext uri="{FF2B5EF4-FFF2-40B4-BE49-F238E27FC236}">
                <a16:creationId xmlns:a16="http://schemas.microsoft.com/office/drawing/2014/main" id="{B0C0B881-A7CC-E925-56CE-D44DE1C4C2F9}"/>
              </a:ext>
            </a:extLst>
          </p:cNvPr>
          <p:cNvCxnSpPr>
            <a:cxnSpLocks/>
          </p:cNvCxnSpPr>
          <p:nvPr/>
        </p:nvCxnSpPr>
        <p:spPr>
          <a:xfrm>
            <a:off x="924933" y="1587606"/>
            <a:ext cx="4502089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986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8BCAA-97A8-C04B-BC57-10024390A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0F2F2-BD07-B89B-3865-042BD0115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B0B1E-BF72-E697-5ECC-760DD4C84E1A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5">
            <a:extLst>
              <a:ext uri="{FF2B5EF4-FFF2-40B4-BE49-F238E27FC236}">
                <a16:creationId xmlns:a16="http://schemas.microsoft.com/office/drawing/2014/main" id="{2FC97EE6-9989-C854-B948-DBC31128CE0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38200" y="6008913"/>
            <a:ext cx="2253343" cy="614715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200;p35">
            <a:extLst>
              <a:ext uri="{FF2B5EF4-FFF2-40B4-BE49-F238E27FC236}">
                <a16:creationId xmlns:a16="http://schemas.microsoft.com/office/drawing/2014/main" id="{06096200-D3B9-FEE6-B8A1-CF3B6F08EB59}"/>
              </a:ext>
            </a:extLst>
          </p:cNvPr>
          <p:cNvSpPr txBox="1">
            <a:spLocks/>
          </p:cNvSpPr>
          <p:nvPr/>
        </p:nvSpPr>
        <p:spPr>
          <a:xfrm>
            <a:off x="931092" y="1327096"/>
            <a:ext cx="5042833" cy="17917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133" noProof="0"/>
              <a:t>The multi-sectoral experimental laboratory to support companies that want to tackle the new fields of innovation related to sustainability and Circular Economy.</a:t>
            </a:r>
          </a:p>
        </p:txBody>
      </p:sp>
      <p:pic>
        <p:nvPicPr>
          <p:cNvPr id="6" name="Google Shape;202;p35">
            <a:extLst>
              <a:ext uri="{FF2B5EF4-FFF2-40B4-BE49-F238E27FC236}">
                <a16:creationId xmlns:a16="http://schemas.microsoft.com/office/drawing/2014/main" id="{014F76EE-FB58-06D5-96BE-20BB6A20F765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25" y="2"/>
            <a:ext cx="5819774" cy="58803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9;p35">
            <a:extLst>
              <a:ext uri="{FF2B5EF4-FFF2-40B4-BE49-F238E27FC236}">
                <a16:creationId xmlns:a16="http://schemas.microsoft.com/office/drawing/2014/main" id="{D2027098-E17D-97F0-78C0-B918934FFD29}"/>
              </a:ext>
            </a:extLst>
          </p:cNvPr>
          <p:cNvSpPr txBox="1">
            <a:spLocks/>
          </p:cNvSpPr>
          <p:nvPr/>
        </p:nvSpPr>
        <p:spPr>
          <a:xfrm>
            <a:off x="931092" y="75751"/>
            <a:ext cx="4074000" cy="1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it-IT" sz="4000" b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Multi</a:t>
            </a:r>
            <a:r>
              <a:rPr lang="it-IT" sz="40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"/>
              </a:rPr>
              <a:t>Lab</a:t>
            </a:r>
          </a:p>
        </p:txBody>
      </p:sp>
      <p:sp>
        <p:nvSpPr>
          <p:cNvPr id="10" name="Google Shape;199;p35">
            <a:extLst>
              <a:ext uri="{FF2B5EF4-FFF2-40B4-BE49-F238E27FC236}">
                <a16:creationId xmlns:a16="http://schemas.microsoft.com/office/drawing/2014/main" id="{A89DF1D9-4BF0-42C6-090A-2429E4C1AC48}"/>
              </a:ext>
            </a:extLst>
          </p:cNvPr>
          <p:cNvSpPr txBox="1">
            <a:spLocks/>
          </p:cNvSpPr>
          <p:nvPr/>
        </p:nvSpPr>
        <p:spPr>
          <a:xfrm>
            <a:off x="1017410" y="3529943"/>
            <a:ext cx="2266568" cy="1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48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"/>
              </a:rPr>
              <a:t>1000</a:t>
            </a:r>
            <a:br>
              <a:rPr lang="it-IT" b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-IT" sz="1400" b="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sqm</a:t>
            </a:r>
            <a:r>
              <a:rPr lang="it-IT" sz="1400" b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of </a:t>
            </a:r>
            <a:r>
              <a:rPr lang="it-IT" sz="1400" b="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laboratories</a:t>
            </a:r>
            <a:endParaRPr lang="it-IT" b="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id="{691B5C2F-14B9-BB2A-A1F4-D05C5AED0B18}"/>
              </a:ext>
            </a:extLst>
          </p:cNvPr>
          <p:cNvSpPr txBox="1">
            <a:spLocks/>
          </p:cNvSpPr>
          <p:nvPr/>
        </p:nvSpPr>
        <p:spPr>
          <a:xfrm>
            <a:off x="3103960" y="3178404"/>
            <a:ext cx="2266568" cy="1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ct val="100000"/>
              </a:lnSpc>
            </a:pPr>
            <a:br>
              <a:rPr lang="it-IT" sz="4000" b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it-IT" sz="4000" b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" name="Google Shape;23;p5">
            <a:extLst>
              <a:ext uri="{FF2B5EF4-FFF2-40B4-BE49-F238E27FC236}">
                <a16:creationId xmlns:a16="http://schemas.microsoft.com/office/drawing/2014/main" id="{746D4692-83BB-6BB2-7599-43B5616F0684}"/>
              </a:ext>
            </a:extLst>
          </p:cNvPr>
          <p:cNvCxnSpPr>
            <a:cxnSpLocks/>
          </p:cNvCxnSpPr>
          <p:nvPr/>
        </p:nvCxnSpPr>
        <p:spPr>
          <a:xfrm flipH="1">
            <a:off x="1053165" y="3122295"/>
            <a:ext cx="4497382" cy="0"/>
          </a:xfrm>
          <a:prstGeom prst="straightConnector1">
            <a:avLst/>
          </a:prstGeom>
          <a:noFill/>
          <a:ln w="9525" cap="flat" cmpd="sng">
            <a:solidFill>
              <a:srgbClr val="79D8B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99;p35">
            <a:extLst>
              <a:ext uri="{FF2B5EF4-FFF2-40B4-BE49-F238E27FC236}">
                <a16:creationId xmlns:a16="http://schemas.microsoft.com/office/drawing/2014/main" id="{1E767ABC-3981-6210-FD6F-084509D69F29}"/>
              </a:ext>
            </a:extLst>
          </p:cNvPr>
          <p:cNvSpPr txBox="1">
            <a:spLocks/>
          </p:cNvSpPr>
          <p:nvPr/>
        </p:nvSpPr>
        <p:spPr>
          <a:xfrm>
            <a:off x="3283979" y="4019918"/>
            <a:ext cx="2266568" cy="128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48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"/>
              </a:rPr>
              <a:t>+120</a:t>
            </a:r>
            <a:br>
              <a:rPr lang="it-IT" sz="4000" b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-IT" sz="1200" b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Partners/Suppliers
(of </a:t>
            </a:r>
            <a:r>
              <a:rPr lang="it-IT" sz="1200" b="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which</a:t>
            </a:r>
            <a:r>
              <a:rPr lang="it-IT" sz="1200" b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200" b="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r>
              <a:rPr lang="it-IT" sz="1200" b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centers, </a:t>
            </a:r>
            <a:r>
              <a:rPr lang="it-IT" sz="1200" b="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universities</a:t>
            </a:r>
            <a:r>
              <a:rPr lang="it-IT" sz="1200" b="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and companies)</a:t>
            </a:r>
            <a:endParaRPr lang="it-IT" sz="4000" b="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2568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DEF6D-F724-FF5F-E700-1E9BA1C1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7CE9F-71DA-2B9B-D8AE-9169552E4A1A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5">
            <a:extLst>
              <a:ext uri="{FF2B5EF4-FFF2-40B4-BE49-F238E27FC236}">
                <a16:creationId xmlns:a16="http://schemas.microsoft.com/office/drawing/2014/main" id="{792075EA-A16B-C0A7-E850-34A8B8FD1AA9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38200" y="6008913"/>
            <a:ext cx="2253343" cy="614715"/>
          </a:xfrm>
          <a:prstGeom prst="rect">
            <a:avLst/>
          </a:prstGeom>
          <a:ln w="0">
            <a:noFill/>
          </a:ln>
        </p:spPr>
      </p:pic>
      <p:sp>
        <p:nvSpPr>
          <p:cNvPr id="13" name="Titolo 3">
            <a:extLst>
              <a:ext uri="{FF2B5EF4-FFF2-40B4-BE49-F238E27FC236}">
                <a16:creationId xmlns:a16="http://schemas.microsoft.com/office/drawing/2014/main" id="{805FAB3A-CEE7-34FA-FFCC-417783EB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7333" y="597533"/>
            <a:ext cx="10056800" cy="643200"/>
          </a:xfrm>
        </p:spPr>
        <p:txBody>
          <a:bodyPr/>
          <a:lstStyle/>
          <a:p>
            <a:r>
              <a:rPr lang="it-IT" sz="3733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</a:t>
            </a:r>
            <a:r>
              <a:rPr lang="it-IT" sz="3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</a:t>
            </a:r>
            <a:r>
              <a:rPr lang="it-IT" sz="3733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An innovative </a:t>
            </a:r>
            <a:r>
              <a:rPr lang="it-IT" sz="3733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approach</a:t>
            </a:r>
            <a:endParaRPr lang="it-IT" sz="37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541D6A1-0D9C-317A-6C1F-7E820249C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54" y="1417784"/>
            <a:ext cx="11798300" cy="40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0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F0519-D34A-7494-3251-8DEBF1E4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9147FA-F2AE-2070-4007-53977CC80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90" y="232960"/>
            <a:ext cx="9330890" cy="1131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818AF8-C529-7183-5328-9C920273E597}"/>
              </a:ext>
            </a:extLst>
          </p:cNvPr>
          <p:cNvSpPr txBox="1"/>
          <p:nvPr/>
        </p:nvSpPr>
        <p:spPr>
          <a:xfrm>
            <a:off x="1455517" y="1731715"/>
            <a:ext cx="928096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Interreg Euro-MED GREENSMARTMED </a:t>
            </a:r>
          </a:p>
          <a:p>
            <a:pPr algn="ctr"/>
            <a:r>
              <a:rPr lang="en-GB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Transnational Event</a:t>
            </a:r>
          </a:p>
          <a:p>
            <a:pPr algn="ctr"/>
            <a:endParaRPr lang="en-GB" sz="12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Building a Circular Textile Future through </a:t>
            </a: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Regional &amp; Transnational Collaboration on EPR and DPP</a:t>
            </a:r>
          </a:p>
          <a:p>
            <a:pPr algn="ctr"/>
            <a:endParaRPr lang="en-GB" sz="16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b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6 November 2025</a:t>
            </a:r>
          </a:p>
          <a:p>
            <a:pPr algn="ctr"/>
            <a:endParaRPr lang="en-GB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04A619-0D1C-5BAF-DE44-9B41877A2C54}"/>
              </a:ext>
            </a:extLst>
          </p:cNvPr>
          <p:cNvCxnSpPr/>
          <p:nvPr/>
        </p:nvCxnSpPr>
        <p:spPr>
          <a:xfrm>
            <a:off x="1925934" y="3444240"/>
            <a:ext cx="83401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70F6D5D3-9EC7-9496-F0A7-D454A653A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91" y="3814665"/>
            <a:ext cx="5081161" cy="1224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6C94C-EA24-D02D-C201-3D541FD5A299}"/>
              </a:ext>
            </a:extLst>
          </p:cNvPr>
          <p:cNvSpPr txBox="1"/>
          <p:nvPr/>
        </p:nvSpPr>
        <p:spPr>
          <a:xfrm>
            <a:off x="1557991" y="4866769"/>
            <a:ext cx="92809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i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CC46BE5-279F-AF92-9CB1-AEB5C1D8CB81}"/>
              </a:ext>
            </a:extLst>
          </p:cNvPr>
          <p:cNvSpPr txBox="1"/>
          <p:nvPr/>
        </p:nvSpPr>
        <p:spPr>
          <a:xfrm>
            <a:off x="1775198" y="5435547"/>
            <a:ext cx="6870666" cy="109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Claudio D. Brugnoni</a:t>
            </a:r>
          </a:p>
          <a:p>
            <a:pPr>
              <a:lnSpc>
                <a:spcPct val="150000"/>
              </a:lnSpc>
            </a:pPr>
            <a:r>
              <a:rPr lang="en-GB" sz="1400" b="1" noProof="0" dirty="0" err="1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Multilab</a:t>
            </a:r>
            <a:r>
              <a:rPr lang="en-GB" sz="1400" b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 Director </a:t>
            </a:r>
            <a:r>
              <a:rPr lang="en-GB" sz="1400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– Area Manager Multisectoral R&amp;I</a:t>
            </a:r>
            <a:r>
              <a:rPr lang="en-GB" sz="140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  </a:t>
            </a:r>
            <a:r>
              <a:rPr lang="en-GB" sz="1400" b="1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CENTROCOT S.p.A.</a:t>
            </a:r>
          </a:p>
          <a:p>
            <a:pPr>
              <a:lnSpc>
                <a:spcPct val="150000"/>
              </a:lnSpc>
            </a:pPr>
            <a:endParaRPr lang="en-GB" sz="100" noProof="0" dirty="0">
              <a:solidFill>
                <a:srgbClr val="164193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 err="1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claudio.brugnoni@centrocot.it</a:t>
            </a:r>
            <a:endParaRPr lang="en-GB" sz="1400" b="1" noProof="0" dirty="0">
              <a:solidFill>
                <a:srgbClr val="164193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testo, Carattere, design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EB05D18-8A8A-64F4-6D80-6D1467CF6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22153" r="20741" b="22560"/>
          <a:stretch>
            <a:fillRect/>
          </a:stretch>
        </p:blipFill>
        <p:spPr>
          <a:xfrm>
            <a:off x="577651" y="5435547"/>
            <a:ext cx="1197547" cy="11314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EC8309-1613-5EE6-557A-A67D8201A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5864" y="5289355"/>
            <a:ext cx="2270934" cy="14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9A92D649BBDF49A01EC7419D2245D1" ma:contentTypeVersion="18" ma:contentTypeDescription="Creare un nuovo documento." ma:contentTypeScope="" ma:versionID="f21747c292f2469c5f17073c6a904cb2">
  <xsd:schema xmlns:xsd="http://www.w3.org/2001/XMLSchema" xmlns:xs="http://www.w3.org/2001/XMLSchema" xmlns:p="http://schemas.microsoft.com/office/2006/metadata/properties" xmlns:ns2="62400bc3-3e2b-46c7-afdd-340a55eebf04" xmlns:ns3="8c9bcbf2-6421-4854-a4cb-347b5fd2db9d" targetNamespace="http://schemas.microsoft.com/office/2006/metadata/properties" ma:root="true" ma:fieldsID="3ebcd04bbaa4079d62663f620fe04bd2" ns2:_="" ns3:_="">
    <xsd:import namespace="62400bc3-3e2b-46c7-afdd-340a55eebf04"/>
    <xsd:import namespace="8c9bcbf2-6421-4854-a4cb-347b5fd2db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00bc3-3e2b-46c7-afdd-340a55eeb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93817ca0-46aa-4b05-8fde-63b6d03f3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bcbf2-6421-4854-a4cb-347b5fd2db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ae1fbc-91b0-4e25-b13b-eafc4b6a18bb}" ma:internalName="TaxCatchAll" ma:showField="CatchAllData" ma:web="8c9bcbf2-6421-4854-a4cb-347b5fd2db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00bc3-3e2b-46c7-afdd-340a55eebf04">
      <Terms xmlns="http://schemas.microsoft.com/office/infopath/2007/PartnerControls"/>
    </lcf76f155ced4ddcb4097134ff3c332f>
    <TaxCatchAll xmlns="8c9bcbf2-6421-4854-a4cb-347b5fd2db9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6F59B-22A3-4FD4-820F-4444A84D6F96}">
  <ds:schemaRefs>
    <ds:schemaRef ds:uri="62400bc3-3e2b-46c7-afdd-340a55eebf04"/>
    <ds:schemaRef ds:uri="8c9bcbf2-6421-4854-a4cb-347b5fd2db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438A7C-628C-48A7-9938-716C9A6F7716}">
  <ds:schemaRefs>
    <ds:schemaRef ds:uri="http://purl.org/dc/elements/1.1/"/>
    <ds:schemaRef ds:uri="http://www.w3.org/XML/1998/namespace"/>
    <ds:schemaRef ds:uri="http://purl.org/dc/dcmitype/"/>
    <ds:schemaRef ds:uri="8c9bcbf2-6421-4854-a4cb-347b5fd2db9d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62400bc3-3e2b-46c7-afdd-340a55eebf04"/>
  </ds:schemaRefs>
</ds:datastoreItem>
</file>

<file path=customXml/itemProps3.xml><?xml version="1.0" encoding="utf-8"?>
<ds:datastoreItem xmlns:ds="http://schemas.openxmlformats.org/officeDocument/2006/customXml" ds:itemID="{345BFB88-934F-4F06-BBF5-2164C8F44F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7006</TotalTime>
  <Words>163</Words>
  <Application>Microsoft Macintosh PowerPoint</Application>
  <PresentationFormat>Widescreen</PresentationFormat>
  <Paragraphs>33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Montserrat</vt:lpstr>
      <vt:lpstr>Roboto</vt:lpstr>
      <vt:lpstr>Roboto Black</vt:lpstr>
      <vt:lpstr>Roboto Thin</vt:lpstr>
      <vt:lpstr>Office Theme</vt:lpstr>
      <vt:lpstr>Presentazione standard di PowerPoint</vt:lpstr>
      <vt:lpstr>Presentazione standard di PowerPoint</vt:lpstr>
      <vt:lpstr>Presentazione standard di PowerPoint</vt:lpstr>
      <vt:lpstr>MultiLAB – An innovative approach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Mondani | AFIL</dc:creator>
  <cp:lastModifiedBy>Claudio Brugnoni</cp:lastModifiedBy>
  <cp:revision>116</cp:revision>
  <dcterms:created xsi:type="dcterms:W3CDTF">2024-07-03T10:03:21Z</dcterms:created>
  <dcterms:modified xsi:type="dcterms:W3CDTF">2025-10-30T15:29:02Z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0x0101001A9A92D649BBDF49A01EC7419D2245D1</vt:lpwstr>
  </property>
  <property fmtid="{D5CDD505-2E9C-101B-9397-08002B2CF9AE}" pid="3" name="MediaServiceImageTags">
    <vt:lpwstr/>
  </property>
</Properties>
</file>