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8"/>
  </p:notesMasterIdLst>
  <p:sldIdLst>
    <p:sldId id="256" r:id="rId5"/>
    <p:sldId id="257" r:id="rId6"/>
    <p:sldId id="3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3"/>
    <a:srgbClr val="FFE2A7"/>
    <a:srgbClr val="CCECFF"/>
    <a:srgbClr val="AFFFCA"/>
    <a:srgbClr val="FFFFCC"/>
    <a:srgbClr val="93FFFF"/>
    <a:srgbClr val="FFCC99"/>
    <a:srgbClr val="CCFFFF"/>
    <a:srgbClr val="CCCCFF"/>
    <a:srgbClr val="53F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2387" autoAdjust="0"/>
  </p:normalViewPr>
  <p:slideViewPr>
    <p:cSldViewPr snapToGrid="0">
      <p:cViewPr varScale="1">
        <p:scale>
          <a:sx n="86" d="100"/>
          <a:sy n="86" d="100"/>
        </p:scale>
        <p:origin x="13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F4205-509C-434C-8F71-9A8A15BD8F5D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EED7B-1989-4BB7-AE90-C3D57797BA2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6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EB8E-087F-81CD-045F-CB7156BB7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8CF0D-D565-C228-79AA-1AE7A3CE8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D764-472E-3B71-A555-86F9B3BC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4DB4F-CBC6-4ED0-B5AF-828CF54E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40975-ACA9-173B-B22E-52835104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EE0BFFAB-849E-1E16-2A53-61B0C0601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267303" y="-970754"/>
            <a:ext cx="5762960" cy="8914837"/>
          </a:xfrm>
          <a:prstGeom prst="rect">
            <a:avLst/>
          </a:prstGeom>
        </p:spPr>
      </p:pic>
      <p:pic>
        <p:nvPicPr>
          <p:cNvPr id="8" name="Image 28">
            <a:extLst>
              <a:ext uri="{FF2B5EF4-FFF2-40B4-BE49-F238E27FC236}">
                <a16:creationId xmlns:a16="http://schemas.microsoft.com/office/drawing/2014/main" id="{853EF860-2B2A-B8B1-9099-8F24000ED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 flipH="1" flipV="1">
            <a:off x="9803525" y="-10284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6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31F7-E991-555A-717C-48A01501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73482-550B-5AFB-AC5B-28372345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CFA2-6D14-B8CF-BE2A-6630372F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E9563-3536-CE9A-270F-50C755A7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FD8AE-2063-D03C-8D95-CCD182F5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3EB0930D-CFB2-D42E-ADB3-840B071B3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84042-5F6D-5D4F-1A36-BCB9E15B3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7B1D9-CFE9-A578-8681-DF97DB277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DE279-0949-2196-3089-ED1B7D1B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2DA2-EEEA-AA79-6B6E-C3E068D8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F693-DAD5-5AAA-2311-C6CE53B1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94EAD259-B607-0735-3319-96A1658B0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5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BCA3-D732-5CF6-2A25-21DD13D6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EF8A-2607-AA94-9EAD-CB97DBA3E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B65F1-1087-26BF-37FC-740D73F5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89B8F-8281-FCDF-D023-04AEA930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27BBD-A6CF-BF5B-9226-6DEC78DD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36A46800-4347-8788-8E68-9E4AC3E77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6EBE-8309-F256-CAC5-21363FD7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D3A8A-C303-7E4A-7D99-01EF86CB5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306F1-6F52-786F-093F-5648FF96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9AB5D-B645-16AE-5027-8F224EDA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CEAB1-984F-E6B8-1A58-37BB325E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7C82ECC6-ED56-0021-3626-870A48501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3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88DB3-0020-AFA4-433C-BA1D4186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212A-CCD7-D5F1-4B95-F0E43B3B9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7B0A5-2154-257D-4F1F-7097C58DA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D6535-7D5E-47EE-669E-FE497BFE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1BAB5-BD6C-080C-8914-3A2752DD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4D6F6-F361-EB6F-2621-6CEB7FB2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age 28">
            <a:extLst>
              <a:ext uri="{FF2B5EF4-FFF2-40B4-BE49-F238E27FC236}">
                <a16:creationId xmlns:a16="http://schemas.microsoft.com/office/drawing/2014/main" id="{390B127C-AD1D-BCFF-A9BA-C8700719A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BA55610-6E64-2C6F-3BCB-70A479408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04F4A788-16E3-F509-FEF1-1ABAF7ADF411}"/>
              </a:ext>
            </a:extLst>
          </p:cNvPr>
          <p:cNvCxnSpPr>
            <a:cxnSpLocks/>
          </p:cNvCxnSpPr>
          <p:nvPr userDrawn="1"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94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60D1-0420-BE9D-C6CC-6EA84BCF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6F4E0-9091-BB19-74D6-4DD56332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235B7-D110-62D8-CB51-4E0FA4ECE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8BB0C-3F29-EA65-EE9E-A06EBD14E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6D729-FCB6-976B-A1C1-B5D904AEB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FE2B7-388A-7596-EDA2-0A6F285F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BE723-69D7-14A6-9F95-51C20C56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D0610-A356-BCB3-1984-DBA7E388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Image 28">
            <a:extLst>
              <a:ext uri="{FF2B5EF4-FFF2-40B4-BE49-F238E27FC236}">
                <a16:creationId xmlns:a16="http://schemas.microsoft.com/office/drawing/2014/main" id="{6BCDD72C-0A56-BD78-667A-2B0F51526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54AF-2BA6-D900-FC4F-805DCA53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ABE12-CE91-454C-424B-974D2697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7D9F7-AF9F-2019-5AE1-7297B886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697D5-974B-F063-FDB8-14534E29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6" name="Image 28">
            <a:extLst>
              <a:ext uri="{FF2B5EF4-FFF2-40B4-BE49-F238E27FC236}">
                <a16:creationId xmlns:a16="http://schemas.microsoft.com/office/drawing/2014/main" id="{41C49BF5-0A16-169A-DA95-1B86B152D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7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3E1FC-1BCE-AF7C-D7AE-9FD3EB2F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706A3-3924-9A0E-A4F9-E8E09F30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D337D-7068-7324-825D-7F8EBD06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Image 28">
            <a:extLst>
              <a:ext uri="{FF2B5EF4-FFF2-40B4-BE49-F238E27FC236}">
                <a16:creationId xmlns:a16="http://schemas.microsoft.com/office/drawing/2014/main" id="{AA8FD7CC-9C3D-AA7A-6D44-96167B9BA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5E51-2F13-C670-3A55-410923E1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DB10-1B55-75C6-D0E8-C140CBE4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98A59-A9F1-5626-EF30-3D45C7B1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95BD4-C13F-8A73-8D03-9B9AC3DD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4F73B-782A-18EE-8305-1B712E9A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8BD0-CC70-6D2E-F625-C5C359FF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age 28">
            <a:extLst>
              <a:ext uri="{FF2B5EF4-FFF2-40B4-BE49-F238E27FC236}">
                <a16:creationId xmlns:a16="http://schemas.microsoft.com/office/drawing/2014/main" id="{A4DF6506-AE5F-6044-6F96-52BACF84C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7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5ACB-765B-37E5-684B-5675E628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72237-BD25-C3A2-36B2-CEB2CADE0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C1509-2261-4905-1621-C151F8095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F9BFA-8009-B3A9-3012-AC02D82C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8A7EC-D5E9-451C-DEC2-420445A9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ECABD-7107-F948-5584-FA496538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age 28">
            <a:extLst>
              <a:ext uri="{FF2B5EF4-FFF2-40B4-BE49-F238E27FC236}">
                <a16:creationId xmlns:a16="http://schemas.microsoft.com/office/drawing/2014/main" id="{87391E48-CF91-B12D-B51B-332366C2C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6C8B6-C64F-E2E4-360D-124C2382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AD6F2-F759-020D-2C3A-A6A9EBFA3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6D52-2225-7C2D-ECA1-979552238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940493-1F71-4F77-836C-410095C65537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7E64-A428-4D84-55D9-D0ABB8A15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3D413-7D71-A1A1-1EBF-D8531115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B7AD03-22B6-34F3-CFCF-D303B8DB7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90" y="232960"/>
            <a:ext cx="9330890" cy="1131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FBBFBE-EBAC-D832-87D4-AE24B379E27C}"/>
              </a:ext>
            </a:extLst>
          </p:cNvPr>
          <p:cNvSpPr txBox="1"/>
          <p:nvPr/>
        </p:nvSpPr>
        <p:spPr>
          <a:xfrm>
            <a:off x="1455515" y="1887631"/>
            <a:ext cx="9280963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Interreg Euro-MED GREENSMARTMED </a:t>
            </a:r>
          </a:p>
          <a:p>
            <a:pPr algn="ctr"/>
            <a:r>
              <a:rPr lang="en-GB" b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Transnational Event</a:t>
            </a:r>
          </a:p>
          <a:p>
            <a:pPr algn="ctr"/>
            <a:endParaRPr lang="en-GB" sz="1200" b="1" dirty="0">
              <a:solidFill>
                <a:srgbClr val="00B0F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sz="2400" b="1" i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Building a Circular Textile Future through </a:t>
            </a:r>
          </a:p>
          <a:p>
            <a:pPr algn="ctr"/>
            <a:r>
              <a:rPr lang="en-GB" sz="2400" b="1" i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Regional &amp; Transnational Collaboration on EPR and DPP</a:t>
            </a:r>
          </a:p>
          <a:p>
            <a:pPr algn="ctr"/>
            <a:endParaRPr lang="en-GB" sz="1600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b="1" noProof="0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6 November 2025</a:t>
            </a:r>
          </a:p>
          <a:p>
            <a:pPr algn="ctr"/>
            <a:endParaRPr lang="en-GB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618890-2F4A-5AFC-79BE-3623F54DE8FA}"/>
              </a:ext>
            </a:extLst>
          </p:cNvPr>
          <p:cNvCxnSpPr/>
          <p:nvPr/>
        </p:nvCxnSpPr>
        <p:spPr>
          <a:xfrm>
            <a:off x="1925932" y="3550920"/>
            <a:ext cx="83401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EE9B6C6-282A-21A8-A76F-E95B0D3145F8}"/>
              </a:ext>
            </a:extLst>
          </p:cNvPr>
          <p:cNvSpPr txBox="1"/>
          <p:nvPr/>
        </p:nvSpPr>
        <p:spPr>
          <a:xfrm>
            <a:off x="1557991" y="5368098"/>
            <a:ext cx="3308650" cy="129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Montserrat" pitchFamily="2" charset="0"/>
                <a:cs typeface="Arial" panose="020B0604020202020204" pitchFamily="34" charset="0"/>
              </a:rPr>
              <a:t>Andrea Minutolo</a:t>
            </a:r>
          </a:p>
          <a:p>
            <a:pPr>
              <a:lnSpc>
                <a:spcPct val="150000"/>
              </a:lnSpc>
            </a:pPr>
            <a:r>
              <a:rPr lang="en-GB" noProof="0" dirty="0">
                <a:latin typeface="Montserrat" pitchFamily="2" charset="0"/>
                <a:cs typeface="Arial" panose="020B0604020202020204" pitchFamily="34" charset="0"/>
              </a:rPr>
              <a:t>Head of Scientific unit</a:t>
            </a:r>
          </a:p>
          <a:p>
            <a:pPr>
              <a:lnSpc>
                <a:spcPct val="150000"/>
              </a:lnSpc>
            </a:pPr>
            <a:r>
              <a:rPr lang="en-GB" dirty="0" err="1">
                <a:latin typeface="Montserrat" pitchFamily="2" charset="0"/>
                <a:cs typeface="Arial" panose="020B0604020202020204" pitchFamily="34" charset="0"/>
              </a:rPr>
              <a:t>Legambiente</a:t>
            </a:r>
            <a:endParaRPr lang="en-GB" noProof="0" dirty="0"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CA8A493-DC3D-2940-D699-48DDE97D4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39" y="3972336"/>
            <a:ext cx="5081161" cy="1224455"/>
          </a:xfrm>
          <a:prstGeom prst="rect">
            <a:avLst/>
          </a:prstGeom>
        </p:spPr>
      </p:pic>
      <p:pic>
        <p:nvPicPr>
          <p:cNvPr id="4" name="Immagine 3" descr="Immagine che contiene logo, Carattere, clipart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81EDD71-04E5-1C80-A088-F0F0DA529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29" y="5368098"/>
            <a:ext cx="1798781" cy="10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739F75-18D7-35E6-7B71-5757ADAD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8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EPR as a tool of the supply chain</a:t>
            </a:r>
            <a:endParaRPr lang="en-GB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6228FC-268F-814B-363C-2FA3CD1A5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949" y="1508321"/>
            <a:ext cx="11398928" cy="38413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EPR is a </a:t>
            </a:r>
            <a:r>
              <a:rPr lang="en-US" sz="2600" dirty="0">
                <a:highlight>
                  <a:srgbClr val="00FF00"/>
                </a:highlight>
              </a:rPr>
              <a:t>necessary but not sufficient tool </a:t>
            </a:r>
            <a:r>
              <a:rPr lang="en-US" sz="2600" dirty="0"/>
              <a:t>to guarantee the sustainability of the entire supply chain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With the experience of </a:t>
            </a:r>
            <a:r>
              <a:rPr lang="en-US" sz="2600" b="1" dirty="0" err="1">
                <a:solidFill>
                  <a:srgbClr val="0070C0"/>
                </a:solidFill>
              </a:rPr>
              <a:t>VERDEinMED</a:t>
            </a:r>
            <a:r>
              <a:rPr lang="en-US" sz="2600" b="1" dirty="0">
                <a:solidFill>
                  <a:srgbClr val="0070C0"/>
                </a:solidFill>
              </a:rPr>
              <a:t> project</a:t>
            </a:r>
            <a:r>
              <a:rPr lang="en-US" sz="2600" dirty="0"/>
              <a:t>, “</a:t>
            </a:r>
            <a:r>
              <a:rPr lang="en-US" sz="2600" i="1" dirty="0" err="1"/>
              <a:t>PreVEnting</a:t>
            </a:r>
            <a:r>
              <a:rPr lang="en-US" sz="2600" i="1" dirty="0"/>
              <a:t> and </a:t>
            </a:r>
            <a:r>
              <a:rPr lang="en-US" sz="2600" i="1" dirty="0" err="1"/>
              <a:t>ReDucing</a:t>
            </a:r>
            <a:r>
              <a:rPr lang="en-US" sz="2600" i="1" dirty="0"/>
              <a:t> the </a:t>
            </a:r>
            <a:r>
              <a:rPr lang="en-US" sz="2600" i="1" dirty="0" err="1"/>
              <a:t>tEXtiles</a:t>
            </a:r>
            <a:r>
              <a:rPr lang="en-US" sz="2600" i="1" dirty="0"/>
              <a:t> waste mountain in the MED area</a:t>
            </a:r>
            <a:r>
              <a:rPr lang="en-US" sz="2600" dirty="0"/>
              <a:t>”, our vision is based on the </a:t>
            </a:r>
            <a:r>
              <a:rPr lang="en-US" sz="2600" dirty="0">
                <a:highlight>
                  <a:srgbClr val="00FF00"/>
                </a:highlight>
              </a:rPr>
              <a:t>promotion of the circular economy</a:t>
            </a:r>
            <a:r>
              <a:rPr lang="en-US" sz="2600" dirty="0"/>
              <a:t> in the textile sector along its entire value chain, to </a:t>
            </a:r>
            <a:r>
              <a:rPr lang="en-US" sz="2600" dirty="0">
                <a:highlight>
                  <a:srgbClr val="00FF00"/>
                </a:highlight>
              </a:rPr>
              <a:t>reduce</a:t>
            </a:r>
            <a:r>
              <a:rPr lang="en-US" sz="2600" dirty="0"/>
              <a:t> textile waste by applying </a:t>
            </a:r>
            <a:r>
              <a:rPr lang="en-US" sz="2600" dirty="0">
                <a:highlight>
                  <a:srgbClr val="00FF00"/>
                </a:highlight>
              </a:rPr>
              <a:t>innovative tools </a:t>
            </a:r>
            <a:r>
              <a:rPr lang="en-US" sz="2600" dirty="0"/>
              <a:t>and raising </a:t>
            </a:r>
            <a:r>
              <a:rPr lang="en-US" sz="2600" dirty="0">
                <a:highlight>
                  <a:srgbClr val="00FF00"/>
                </a:highlight>
              </a:rPr>
              <a:t>awareness</a:t>
            </a:r>
            <a:r>
              <a:rPr lang="en-US" sz="2600" dirty="0"/>
              <a:t> among different audiences in the Mediterranean, promoting </a:t>
            </a:r>
            <a:r>
              <a:rPr lang="en-US" sz="2600" dirty="0">
                <a:highlight>
                  <a:srgbClr val="00FF00"/>
                </a:highlight>
              </a:rPr>
              <a:t>recycling</a:t>
            </a:r>
            <a:r>
              <a:rPr lang="en-US" sz="2600" dirty="0"/>
              <a:t> and encourage sustainable production and consumption practices.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600" noProof="0" dirty="0">
              <a:solidFill>
                <a:srgbClr val="002060"/>
              </a:solidFill>
              <a:highlight>
                <a:srgbClr val="FFFF00"/>
              </a:highlight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DEF6D-F724-FF5F-E700-1E9BA1C1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A7CE9F-71DA-2B9B-D8AE-9169552E4A1A}"/>
              </a:ext>
            </a:extLst>
          </p:cNvPr>
          <p:cNvCxnSpPr>
            <a:cxnSpLocks/>
          </p:cNvCxnSpPr>
          <p:nvPr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Immagine che contiene logo, Carattere, clipart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0B4FF527-6BAA-745B-5EFF-CFC93733C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9" y="5986658"/>
            <a:ext cx="1225118" cy="7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0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F0519-D34A-7494-3251-8DEBF1E4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9147FA-F2AE-2070-4007-53977CC80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90" y="232960"/>
            <a:ext cx="9330890" cy="1131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818AF8-C529-7183-5328-9C920273E597}"/>
              </a:ext>
            </a:extLst>
          </p:cNvPr>
          <p:cNvSpPr txBox="1"/>
          <p:nvPr/>
        </p:nvSpPr>
        <p:spPr>
          <a:xfrm>
            <a:off x="1455517" y="1731715"/>
            <a:ext cx="9280963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Interreg Euro-MED GREENSMARTMED </a:t>
            </a:r>
          </a:p>
          <a:p>
            <a:pPr algn="ctr"/>
            <a:r>
              <a:rPr lang="en-GB" b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Transnational Event</a:t>
            </a:r>
          </a:p>
          <a:p>
            <a:pPr algn="ctr"/>
            <a:endParaRPr lang="en-GB" sz="1200" b="1" dirty="0">
              <a:solidFill>
                <a:srgbClr val="00B0F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sz="2400" b="1" i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Building a Circular Textile Future through </a:t>
            </a:r>
          </a:p>
          <a:p>
            <a:pPr algn="ctr"/>
            <a:r>
              <a:rPr lang="en-GB" sz="2400" b="1" i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Regional &amp; Transnational Collaboration on EPR and DPP</a:t>
            </a:r>
          </a:p>
          <a:p>
            <a:pPr algn="ctr"/>
            <a:endParaRPr lang="en-GB" sz="1600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b="1" noProof="0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6 November 2025</a:t>
            </a:r>
          </a:p>
          <a:p>
            <a:pPr algn="ctr"/>
            <a:endParaRPr lang="en-GB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04A619-0D1C-5BAF-DE44-9B41877A2C54}"/>
              </a:ext>
            </a:extLst>
          </p:cNvPr>
          <p:cNvCxnSpPr/>
          <p:nvPr/>
        </p:nvCxnSpPr>
        <p:spPr>
          <a:xfrm>
            <a:off x="1925934" y="3444240"/>
            <a:ext cx="83401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70F6D5D3-9EC7-9496-F0A7-D454A653A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91" y="3814665"/>
            <a:ext cx="5081161" cy="1224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A6C94C-EA24-D02D-C201-3D541FD5A299}"/>
              </a:ext>
            </a:extLst>
          </p:cNvPr>
          <p:cNvSpPr txBox="1"/>
          <p:nvPr/>
        </p:nvSpPr>
        <p:spPr>
          <a:xfrm>
            <a:off x="1557991" y="4866769"/>
            <a:ext cx="92809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i="1" noProof="0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BD4DC594-D0C2-3054-3CA4-CCC4BC270726}"/>
              </a:ext>
            </a:extLst>
          </p:cNvPr>
          <p:cNvSpPr txBox="1"/>
          <p:nvPr/>
        </p:nvSpPr>
        <p:spPr>
          <a:xfrm>
            <a:off x="1557991" y="5368098"/>
            <a:ext cx="3308650" cy="129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Montserrat" pitchFamily="2" charset="0"/>
                <a:cs typeface="Arial" panose="020B0604020202020204" pitchFamily="34" charset="0"/>
              </a:rPr>
              <a:t>Andrea Minutolo</a:t>
            </a:r>
          </a:p>
          <a:p>
            <a:pPr>
              <a:lnSpc>
                <a:spcPct val="150000"/>
              </a:lnSpc>
            </a:pPr>
            <a:r>
              <a:rPr lang="en-GB" noProof="0" dirty="0">
                <a:latin typeface="Montserrat" pitchFamily="2" charset="0"/>
                <a:cs typeface="Arial" panose="020B0604020202020204" pitchFamily="34" charset="0"/>
              </a:rPr>
              <a:t>Head of Scientific unit</a:t>
            </a:r>
          </a:p>
          <a:p>
            <a:pPr>
              <a:lnSpc>
                <a:spcPct val="150000"/>
              </a:lnSpc>
            </a:pPr>
            <a:r>
              <a:rPr lang="en-GB" dirty="0" err="1">
                <a:latin typeface="Montserrat" pitchFamily="2" charset="0"/>
                <a:cs typeface="Arial" panose="020B0604020202020204" pitchFamily="34" charset="0"/>
              </a:rPr>
              <a:t>Legambiente</a:t>
            </a:r>
            <a:endParaRPr lang="en-GB" noProof="0" dirty="0"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logo, Carattere, clipart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BD62A22B-5601-F8E5-EEEE-BFBC903C7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29" y="5368098"/>
            <a:ext cx="1798781" cy="10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9A92D649BBDF49A01EC7419D2245D1" ma:contentTypeVersion="18" ma:contentTypeDescription="Creare un nuovo documento." ma:contentTypeScope="" ma:versionID="f21747c292f2469c5f17073c6a904cb2">
  <xsd:schema xmlns:xsd="http://www.w3.org/2001/XMLSchema" xmlns:xs="http://www.w3.org/2001/XMLSchema" xmlns:p="http://schemas.microsoft.com/office/2006/metadata/properties" xmlns:ns2="62400bc3-3e2b-46c7-afdd-340a55eebf04" xmlns:ns3="8c9bcbf2-6421-4854-a4cb-347b5fd2db9d" targetNamespace="http://schemas.microsoft.com/office/2006/metadata/properties" ma:root="true" ma:fieldsID="3ebcd04bbaa4079d62663f620fe04bd2" ns2:_="" ns3:_="">
    <xsd:import namespace="62400bc3-3e2b-46c7-afdd-340a55eebf04"/>
    <xsd:import namespace="8c9bcbf2-6421-4854-a4cb-347b5fd2db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00bc3-3e2b-46c7-afdd-340a55eebf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93817ca0-46aa-4b05-8fde-63b6d03f3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bcbf2-6421-4854-a4cb-347b5fd2db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ae1fbc-91b0-4e25-b13b-eafc4b6a18bb}" ma:internalName="TaxCatchAll" ma:showField="CatchAllData" ma:web="8c9bcbf2-6421-4854-a4cb-347b5fd2db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400bc3-3e2b-46c7-afdd-340a55eebf04">
      <Terms xmlns="http://schemas.microsoft.com/office/infopath/2007/PartnerControls"/>
    </lcf76f155ced4ddcb4097134ff3c332f>
    <TaxCatchAll xmlns="8c9bcbf2-6421-4854-a4cb-347b5fd2db9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A6F59B-22A3-4FD4-820F-4444A84D6F96}">
  <ds:schemaRefs>
    <ds:schemaRef ds:uri="62400bc3-3e2b-46c7-afdd-340a55eebf04"/>
    <ds:schemaRef ds:uri="8c9bcbf2-6421-4854-a4cb-347b5fd2db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438A7C-628C-48A7-9938-716C9A6F7716}">
  <ds:schemaRefs>
    <ds:schemaRef ds:uri="62400bc3-3e2b-46c7-afdd-340a55eebf04"/>
    <ds:schemaRef ds:uri="8c9bcbf2-6421-4854-a4cb-347b5fd2db9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5BFB88-934F-4F06-BBF5-2164C8F44F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7124</TotalTime>
  <Words>158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Montserrat</vt:lpstr>
      <vt:lpstr>Office Theme</vt:lpstr>
      <vt:lpstr>Presentazione standard di PowerPoint</vt:lpstr>
      <vt:lpstr>EPR as a tool of the supply chain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Mondani | AFIL</dc:creator>
  <cp:lastModifiedBy>Andrea Minutolo</cp:lastModifiedBy>
  <cp:revision>116</cp:revision>
  <dcterms:created xsi:type="dcterms:W3CDTF">2024-07-03T10:03:21Z</dcterms:created>
  <dcterms:modified xsi:type="dcterms:W3CDTF">2025-11-03T11:40:27Z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0x0101001A9A92D649BBDF49A01EC7419D2245D1</vt:lpwstr>
  </property>
  <property fmtid="{D5CDD505-2E9C-101B-9397-08002B2CF9AE}" pid="3" name="MediaServiceImageTags">
    <vt:lpwstr/>
  </property>
</Properties>
</file>